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59" r:id="rId1"/>
  </p:sldMasterIdLst>
  <p:notesMasterIdLst>
    <p:notesMasterId r:id="rId21"/>
  </p:notesMasterIdLst>
  <p:sldIdLst>
    <p:sldId id="256" r:id="rId2"/>
    <p:sldId id="257" r:id="rId3"/>
    <p:sldId id="258" r:id="rId4"/>
    <p:sldId id="259" r:id="rId5"/>
    <p:sldId id="260" r:id="rId6"/>
    <p:sldId id="261" r:id="rId7"/>
    <p:sldId id="263" r:id="rId8"/>
    <p:sldId id="262" r:id="rId9"/>
    <p:sldId id="266" r:id="rId10"/>
    <p:sldId id="264" r:id="rId11"/>
    <p:sldId id="267" r:id="rId12"/>
    <p:sldId id="268" r:id="rId13"/>
    <p:sldId id="269" r:id="rId14"/>
    <p:sldId id="265" r:id="rId15"/>
    <p:sldId id="273" r:id="rId16"/>
    <p:sldId id="270" r:id="rId17"/>
    <p:sldId id="274" r:id="rId18"/>
    <p:sldId id="272" r:id="rId19"/>
    <p:sldId id="275" r:id="rId20"/>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5pPr>
    <a:lvl6pPr marL="2286000" algn="l" defTabSz="914400" rtl="0" eaLnBrk="1" latinLnBrk="0" hangingPunct="1">
      <a:defRPr kern="1200">
        <a:solidFill>
          <a:schemeClr val="tx1"/>
        </a:solidFill>
        <a:latin typeface="Gill Sans MT" panose="020B0502020104020203" pitchFamily="34" charset="0"/>
        <a:ea typeface="+mn-ea"/>
        <a:cs typeface="+mn-cs"/>
      </a:defRPr>
    </a:lvl6pPr>
    <a:lvl7pPr marL="2743200" algn="l" defTabSz="914400" rtl="0" eaLnBrk="1" latinLnBrk="0" hangingPunct="1">
      <a:defRPr kern="1200">
        <a:solidFill>
          <a:schemeClr val="tx1"/>
        </a:solidFill>
        <a:latin typeface="Gill Sans MT" panose="020B0502020104020203" pitchFamily="34" charset="0"/>
        <a:ea typeface="+mn-ea"/>
        <a:cs typeface="+mn-cs"/>
      </a:defRPr>
    </a:lvl7pPr>
    <a:lvl8pPr marL="3200400" algn="l" defTabSz="914400" rtl="0" eaLnBrk="1" latinLnBrk="0" hangingPunct="1">
      <a:defRPr kern="1200">
        <a:solidFill>
          <a:schemeClr val="tx1"/>
        </a:solidFill>
        <a:latin typeface="Gill Sans MT" panose="020B0502020104020203" pitchFamily="34" charset="0"/>
        <a:ea typeface="+mn-ea"/>
        <a:cs typeface="+mn-cs"/>
      </a:defRPr>
    </a:lvl8pPr>
    <a:lvl9pPr marL="3657600" algn="l" defTabSz="914400" rtl="0" eaLnBrk="1" latinLnBrk="0" hangingPunct="1">
      <a:defRPr kern="1200">
        <a:solidFill>
          <a:schemeClr val="tx1"/>
        </a:solidFill>
        <a:latin typeface="Gill Sans MT" panose="020B0502020104020203"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581"/>
    <p:restoredTop sz="84553"/>
  </p:normalViewPr>
  <p:slideViewPr>
    <p:cSldViewPr snapToGrid="0">
      <p:cViewPr varScale="1">
        <p:scale>
          <a:sx n="99" d="100"/>
          <a:sy n="99" d="100"/>
        </p:scale>
        <p:origin x="57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id="{267293CF-4AE8-EE44-1580-577ACC4F59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tr-TR"/>
          </a:p>
        </p:txBody>
      </p:sp>
      <p:sp>
        <p:nvSpPr>
          <p:cNvPr id="3" name="Veri Yer Tutucusu 2">
            <a:extLst>
              <a:ext uri="{FF2B5EF4-FFF2-40B4-BE49-F238E27FC236}">
                <a16:creationId xmlns:a16="http://schemas.microsoft.com/office/drawing/2014/main" id="{E3D094A3-BB51-3155-3648-F17E9AB1F956}"/>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54B11CD3-F83E-D745-891D-DC4915E4418C}" type="datetimeFigureOut">
              <a:rPr lang="tr-TR"/>
              <a:pPr>
                <a:defRPr/>
              </a:pPr>
              <a:t>14.10.2025</a:t>
            </a:fld>
            <a:endParaRPr lang="tr-TR"/>
          </a:p>
        </p:txBody>
      </p:sp>
      <p:sp>
        <p:nvSpPr>
          <p:cNvPr id="4" name="Slayt Resmi Yer Tutucusu 3">
            <a:extLst>
              <a:ext uri="{FF2B5EF4-FFF2-40B4-BE49-F238E27FC236}">
                <a16:creationId xmlns:a16="http://schemas.microsoft.com/office/drawing/2014/main" id="{CE65C0AD-ED26-4AFD-8970-F6A96DE506DC}"/>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Not Yer Tutucusu 4">
            <a:extLst>
              <a:ext uri="{FF2B5EF4-FFF2-40B4-BE49-F238E27FC236}">
                <a16:creationId xmlns:a16="http://schemas.microsoft.com/office/drawing/2014/main" id="{20C8E25B-3B1F-5058-F467-2C10CC9E6A3A}"/>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noProof="0"/>
              <a:t>Asıl metin stillerini düzenlemek için tıklayın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6" name="Alt Bilgi Yer Tutucusu 5">
            <a:extLst>
              <a:ext uri="{FF2B5EF4-FFF2-40B4-BE49-F238E27FC236}">
                <a16:creationId xmlns:a16="http://schemas.microsoft.com/office/drawing/2014/main" id="{6C12A487-3BE9-9CD3-FABE-A619252B2324}"/>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tr-TR"/>
          </a:p>
        </p:txBody>
      </p:sp>
      <p:sp>
        <p:nvSpPr>
          <p:cNvPr id="7" name="Slayt Numarası Yer Tutucusu 6">
            <a:extLst>
              <a:ext uri="{FF2B5EF4-FFF2-40B4-BE49-F238E27FC236}">
                <a16:creationId xmlns:a16="http://schemas.microsoft.com/office/drawing/2014/main" id="{67ECF573-B34A-3D68-DEEB-7F24DBFC04E3}"/>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0387AFAC-0112-DD48-9C63-3071CA001D19}" type="slidenum">
              <a:rPr lang="tr-TR"/>
              <a:pPr>
                <a:defRPr/>
              </a:pPr>
              <a:t>‹#›</a:t>
            </a:fld>
            <a:endParaRPr 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ayt Resmi Yer Tutucusu 1">
            <a:extLst>
              <a:ext uri="{FF2B5EF4-FFF2-40B4-BE49-F238E27FC236}">
                <a16:creationId xmlns:a16="http://schemas.microsoft.com/office/drawing/2014/main" id="{57A1E91A-41CE-0845-04F9-7F0F9693DCB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 Yer Tutucusu 2">
            <a:extLst>
              <a:ext uri="{FF2B5EF4-FFF2-40B4-BE49-F238E27FC236}">
                <a16:creationId xmlns:a16="http://schemas.microsoft.com/office/drawing/2014/main" id="{334BF5C4-5370-E3FA-87FA-11AA9C3111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tr-TR"/>
              <a:t>Bu savaşta en çok yoksullaştırılan kesim kadınlar oldu. Savunma Sanayii Başkanlığı verilerine göre, 2002 yılında, bu alanda toplam ciro 1 milyar 62 milyon dolar iken 2021’de bu rakam 10.1 milyar dolara yükseldi, yani 10’a katlandı. O halde soruyoruz: Savaş kimleri zenginleştirdi? Örneğin bu bütçe kadınların yaşamın her alanında yaşadığı eşitsizliği gidermek için kullanılamaz mıydı? Bu rakamlarla kaç kreş, kaç kadın sağlığı merkezi, kaç sığınak açılabilirdi? </a:t>
            </a:r>
          </a:p>
          <a:p>
            <a:pPr eaLnBrk="1" hangingPunct="1">
              <a:spcBef>
                <a:spcPct val="0"/>
              </a:spcBef>
            </a:pPr>
            <a:endParaRPr lang="tr-TR" altLang="tr-TR"/>
          </a:p>
          <a:p>
            <a:pPr eaLnBrk="1" hangingPunct="1">
              <a:spcBef>
                <a:spcPct val="0"/>
              </a:spcBef>
            </a:pPr>
            <a:r>
              <a:rPr lang="tr-TR" altLang="tr-TR"/>
              <a:t>Bu ülkede asgari ücret 2025’te 22 bin 104 TL, en düşük emekli maaşı da 16 bin 880 TL. Bir tarafta savaşa harcanan milyar dolarlar, bir tarafta açlık sınırının altında yaşayan halk var. </a:t>
            </a:r>
            <a:endParaRPr lang="tr-TR" altLang="tr-TR" b="1"/>
          </a:p>
        </p:txBody>
      </p:sp>
      <p:sp>
        <p:nvSpPr>
          <p:cNvPr id="16387" name="Slayt Numarası Yer Tutucusu 3">
            <a:extLst>
              <a:ext uri="{FF2B5EF4-FFF2-40B4-BE49-F238E27FC236}">
                <a16:creationId xmlns:a16="http://schemas.microsoft.com/office/drawing/2014/main" id="{603511CA-4A6E-D625-A4DD-C387007C06B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A6E690D4-5F7C-A444-8FFD-B96C5C7F6470}" type="slidenum">
              <a:rPr lang="tr-TR" altLang="tr-TR" smtClean="0">
                <a:latin typeface="Calibri" panose="020F0502020204030204" pitchFamily="34" charset="0"/>
              </a:rPr>
              <a:pPr fontAlgn="base">
                <a:spcBef>
                  <a:spcPct val="0"/>
                </a:spcBef>
                <a:spcAft>
                  <a:spcPct val="0"/>
                </a:spcAft>
              </a:pPr>
              <a:t>2</a:t>
            </a:fld>
            <a:endParaRPr lang="tr-TR" altLang="tr-TR">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ayt Resmi Yer Tutucusu 1">
            <a:extLst>
              <a:ext uri="{FF2B5EF4-FFF2-40B4-BE49-F238E27FC236}">
                <a16:creationId xmlns:a16="http://schemas.microsoft.com/office/drawing/2014/main" id="{AA3B308D-911F-F348-C711-C82791DB80C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 Yer Tutucusu 2">
            <a:extLst>
              <a:ext uri="{FF2B5EF4-FFF2-40B4-BE49-F238E27FC236}">
                <a16:creationId xmlns:a16="http://schemas.microsoft.com/office/drawing/2014/main" id="{B0519569-2F7F-1082-2CBA-B238B26E579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35843" name="Slayt Numarası Yer Tutucusu 3">
            <a:extLst>
              <a:ext uri="{FF2B5EF4-FFF2-40B4-BE49-F238E27FC236}">
                <a16:creationId xmlns:a16="http://schemas.microsoft.com/office/drawing/2014/main" id="{0A8E591F-2437-E1C1-5A94-8CAA720841B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DAF374BF-1AF8-DD47-8006-0DEFBBB15317}" type="slidenum">
              <a:rPr lang="tr-TR" altLang="tr-TR" smtClean="0">
                <a:latin typeface="Calibri" panose="020F0502020204030204" pitchFamily="34" charset="0"/>
              </a:rPr>
              <a:pPr fontAlgn="base">
                <a:spcBef>
                  <a:spcPct val="0"/>
                </a:spcBef>
                <a:spcAft>
                  <a:spcPct val="0"/>
                </a:spcAft>
              </a:pPr>
              <a:t>12</a:t>
            </a:fld>
            <a:endParaRPr lang="tr-TR" altLang="tr-TR">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ayt Resmi Yer Tutucusu 1">
            <a:extLst>
              <a:ext uri="{FF2B5EF4-FFF2-40B4-BE49-F238E27FC236}">
                <a16:creationId xmlns:a16="http://schemas.microsoft.com/office/drawing/2014/main" id="{51939E0C-CBD0-EA0E-0C08-14B5FE0A94D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 Yer Tutucusu 2">
            <a:extLst>
              <a:ext uri="{FF2B5EF4-FFF2-40B4-BE49-F238E27FC236}">
                <a16:creationId xmlns:a16="http://schemas.microsoft.com/office/drawing/2014/main" id="{4603451C-C535-4841-958B-4ACE8E4B350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tr-TR" dirty="0"/>
              <a:t>Ama başka örnekler de var: Örneğini 2019 yılında Batman’da </a:t>
            </a:r>
            <a:r>
              <a:rPr lang="tr-TR" altLang="tr-TR" dirty="0" err="1"/>
              <a:t>Tenzire</a:t>
            </a:r>
            <a:r>
              <a:rPr lang="tr-TR" altLang="tr-TR" dirty="0"/>
              <a:t> Çetin isimli bir kadın, TÜİK anketine Türkçe cevap vermediği için, Türkçe bilmediğini söylemesine rağmen 55 bin lira para cezasına çarptırıldı. Yine Batman’da Fevziye Başaran isimli bir kadın 2020 yılında, Kürtçe hizmet verilmediği için Türk Telekom hattını kapatamadı. Tepkiler üzerine Kürtçe hizmet verilmeye başlandı. Ama bugün hala pek çok şirket, yerel yönetim, hastane, karakol 15-20 milyonun konuştuğu bu dilde hizmet vermiyor. Bu ülkenin Meclis’inde Kürtçe hala “bilinmeyen dil” sayılıyor, buraya gelen Barış Anneleri anadillerinde kendilerini ifade edemiyor.</a:t>
            </a:r>
          </a:p>
        </p:txBody>
      </p:sp>
      <p:sp>
        <p:nvSpPr>
          <p:cNvPr id="37891" name="Slayt Numarası Yer Tutucusu 3">
            <a:extLst>
              <a:ext uri="{FF2B5EF4-FFF2-40B4-BE49-F238E27FC236}">
                <a16:creationId xmlns:a16="http://schemas.microsoft.com/office/drawing/2014/main" id="{CF86D14C-8CCD-50F7-6C7B-CB8F8418B14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E32CAA6F-49C1-7C4C-AE83-12FF3BC9086B}" type="slidenum">
              <a:rPr lang="tr-TR" altLang="tr-TR" smtClean="0">
                <a:latin typeface="Calibri" panose="020F0502020204030204" pitchFamily="34" charset="0"/>
              </a:rPr>
              <a:pPr fontAlgn="base">
                <a:spcBef>
                  <a:spcPct val="0"/>
                </a:spcBef>
                <a:spcAft>
                  <a:spcPct val="0"/>
                </a:spcAft>
              </a:pPr>
              <a:t>13</a:t>
            </a:fld>
            <a:endParaRPr lang="tr-TR" altLang="tr-TR">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ayt Resmi Yer Tutucusu 1">
            <a:extLst>
              <a:ext uri="{FF2B5EF4-FFF2-40B4-BE49-F238E27FC236}">
                <a16:creationId xmlns:a16="http://schemas.microsoft.com/office/drawing/2014/main" id="{C72F4689-C41C-5E6D-013E-61B8A70FCF0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 Yer Tutucusu 2">
            <a:extLst>
              <a:ext uri="{FF2B5EF4-FFF2-40B4-BE49-F238E27FC236}">
                <a16:creationId xmlns:a16="http://schemas.microsoft.com/office/drawing/2014/main" id="{12C3287D-3B7D-A8DB-8857-BA9F0F7839E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br>
              <a:rPr lang="tr-TR" altLang="tr-TR"/>
            </a:br>
            <a:br>
              <a:rPr lang="tr-TR" altLang="tr-TR"/>
            </a:br>
            <a:endParaRPr lang="tr-TR" altLang="tr-TR"/>
          </a:p>
        </p:txBody>
      </p:sp>
      <p:sp>
        <p:nvSpPr>
          <p:cNvPr id="39939" name="Slayt Numarası Yer Tutucusu 3">
            <a:extLst>
              <a:ext uri="{FF2B5EF4-FFF2-40B4-BE49-F238E27FC236}">
                <a16:creationId xmlns:a16="http://schemas.microsoft.com/office/drawing/2014/main" id="{68237EBD-5E54-54F4-64D8-990882F6DEF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A07049A8-D793-7C46-A3EE-59E7CE33F20C}" type="slidenum">
              <a:rPr lang="tr-TR" altLang="tr-TR" smtClean="0">
                <a:latin typeface="Calibri" panose="020F0502020204030204" pitchFamily="34" charset="0"/>
              </a:rPr>
              <a:pPr fontAlgn="base">
                <a:spcBef>
                  <a:spcPct val="0"/>
                </a:spcBef>
                <a:spcAft>
                  <a:spcPct val="0"/>
                </a:spcAft>
              </a:pPr>
              <a:t>14</a:t>
            </a:fld>
            <a:endParaRPr lang="tr-TR" altLang="tr-TR">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ayt Resmi Yer Tutucusu 1">
            <a:extLst>
              <a:ext uri="{FF2B5EF4-FFF2-40B4-BE49-F238E27FC236}">
                <a16:creationId xmlns:a16="http://schemas.microsoft.com/office/drawing/2014/main" id="{2E63F303-D415-7157-CE74-FDF81F0D82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Not Yer Tutucusu 2">
            <a:extLst>
              <a:ext uri="{FF2B5EF4-FFF2-40B4-BE49-F238E27FC236}">
                <a16:creationId xmlns:a16="http://schemas.microsoft.com/office/drawing/2014/main" id="{08E26BAB-6B23-A02B-C214-A79A17B4035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43011" name="Slayt Numarası Yer Tutucusu 3">
            <a:extLst>
              <a:ext uri="{FF2B5EF4-FFF2-40B4-BE49-F238E27FC236}">
                <a16:creationId xmlns:a16="http://schemas.microsoft.com/office/drawing/2014/main" id="{3B854A99-B1B7-8CD4-C150-5527BF67893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3290069D-6F56-6C4A-B684-8573A3345A01}" type="slidenum">
              <a:rPr lang="tr-TR" altLang="tr-TR" smtClean="0">
                <a:latin typeface="Calibri" panose="020F0502020204030204" pitchFamily="34" charset="0"/>
              </a:rPr>
              <a:pPr fontAlgn="base">
                <a:spcBef>
                  <a:spcPct val="0"/>
                </a:spcBef>
                <a:spcAft>
                  <a:spcPct val="0"/>
                </a:spcAft>
              </a:pPr>
              <a:t>16</a:t>
            </a:fld>
            <a:endParaRPr lang="tr-TR" altLang="tr-TR">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ayt Resmi Yer Tutucusu 1">
            <a:extLst>
              <a:ext uri="{FF2B5EF4-FFF2-40B4-BE49-F238E27FC236}">
                <a16:creationId xmlns:a16="http://schemas.microsoft.com/office/drawing/2014/main" id="{432823B1-CE5F-2A6A-C687-017BC968EEB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8" name="Not Yer Tutucusu 2">
            <a:extLst>
              <a:ext uri="{FF2B5EF4-FFF2-40B4-BE49-F238E27FC236}">
                <a16:creationId xmlns:a16="http://schemas.microsoft.com/office/drawing/2014/main" id="{81221229-8A33-28CE-BBAF-E0F5BDF0780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br>
              <a:rPr lang="tr-TR" altLang="tr-TR"/>
            </a:br>
            <a:br>
              <a:rPr lang="tr-TR" altLang="tr-TR"/>
            </a:br>
            <a:endParaRPr lang="tr-TR" altLang="tr-TR"/>
          </a:p>
          <a:p>
            <a:pPr eaLnBrk="1" hangingPunct="1">
              <a:spcBef>
                <a:spcPct val="0"/>
              </a:spcBef>
            </a:pPr>
            <a:endParaRPr lang="tr-TR" altLang="tr-TR"/>
          </a:p>
        </p:txBody>
      </p:sp>
      <p:sp>
        <p:nvSpPr>
          <p:cNvPr id="45059" name="Slayt Numarası Yer Tutucusu 3">
            <a:extLst>
              <a:ext uri="{FF2B5EF4-FFF2-40B4-BE49-F238E27FC236}">
                <a16:creationId xmlns:a16="http://schemas.microsoft.com/office/drawing/2014/main" id="{2A712BDC-CF22-14D3-5635-9CFE3D1E1F4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998A146B-9812-624A-B9A8-4E4BBCFEAFCA}" type="slidenum">
              <a:rPr lang="tr-TR" altLang="tr-TR" smtClean="0">
                <a:latin typeface="Calibri" panose="020F0502020204030204" pitchFamily="34" charset="0"/>
              </a:rPr>
              <a:pPr fontAlgn="base">
                <a:spcBef>
                  <a:spcPct val="0"/>
                </a:spcBef>
                <a:spcAft>
                  <a:spcPct val="0"/>
                </a:spcAft>
              </a:pPr>
              <a:t>17</a:t>
            </a:fld>
            <a:endParaRPr lang="tr-TR" altLang="tr-TR">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ayt Resmi Yer Tutucusu 1">
            <a:extLst>
              <a:ext uri="{FF2B5EF4-FFF2-40B4-BE49-F238E27FC236}">
                <a16:creationId xmlns:a16="http://schemas.microsoft.com/office/drawing/2014/main" id="{4B198CBE-F3F3-C36E-5753-E89219F6CFC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6" name="Not Yer Tutucusu 2">
            <a:extLst>
              <a:ext uri="{FF2B5EF4-FFF2-40B4-BE49-F238E27FC236}">
                <a16:creationId xmlns:a16="http://schemas.microsoft.com/office/drawing/2014/main" id="{E54AF204-9379-28D0-BFD6-5B8EA4D96A2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47107" name="Slayt Numarası Yer Tutucusu 3">
            <a:extLst>
              <a:ext uri="{FF2B5EF4-FFF2-40B4-BE49-F238E27FC236}">
                <a16:creationId xmlns:a16="http://schemas.microsoft.com/office/drawing/2014/main" id="{226DD036-6ADA-1346-455D-FAF9D55477D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941D5ECA-00D4-4840-88AC-625A778C05B1}" type="slidenum">
              <a:rPr lang="tr-TR" altLang="tr-TR" smtClean="0">
                <a:latin typeface="Calibri" panose="020F0502020204030204" pitchFamily="34" charset="0"/>
              </a:rPr>
              <a:pPr fontAlgn="base">
                <a:spcBef>
                  <a:spcPct val="0"/>
                </a:spcBef>
                <a:spcAft>
                  <a:spcPct val="0"/>
                </a:spcAft>
              </a:pPr>
              <a:t>18</a:t>
            </a:fld>
            <a:endParaRPr lang="tr-TR" altLang="tr-TR">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ayt Resmi Yer Tutucusu 1">
            <a:extLst>
              <a:ext uri="{FF2B5EF4-FFF2-40B4-BE49-F238E27FC236}">
                <a16:creationId xmlns:a16="http://schemas.microsoft.com/office/drawing/2014/main" id="{9D44993A-AFE8-A5A0-491D-AFFA6E8C0F0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 Yer Tutucusu 2">
            <a:extLst>
              <a:ext uri="{FF2B5EF4-FFF2-40B4-BE49-F238E27FC236}">
                <a16:creationId xmlns:a16="http://schemas.microsoft.com/office/drawing/2014/main" id="{0912168F-4294-37AC-7791-C1D49EB482B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tr-TR" dirty="0"/>
              <a:t>Bu yoksulluğu kadınlar katmerli yaşıyor, çünkü DİSK-AR 2025 asgari ücret araştırmasına göre kadınların %58,4’ü asgari ücret ve civarında alabiliyor. Yani kadınlar ücretli yaşama katılabildiklerinde bile en düşük ücreti alıyor. TÜİK’in 2024 “İstatistiklerle Kadın” verilerine göre kadın istihdamının Türkiye ortalaması yaklaşık %31,3’ken (ki kayıtlı tam zamanlı istihdam oranına bakıldığında bu %19’lara düşüyor), bu %30’lar Kürt illerinde %19,8. Kadın istihdamının en düşük olduğu iller Mardin, Batman, Şırnak ve Siirt. Dolayısıyla bölgesel savaş ile Kürt illerinde 1990’lardan bu yana uygulanan kalkınmayı engelleme politikası ve kadınların katmerli yoksulluğu arasında bir bağ var. Bunun önemli bir boyutu devletin geçimlik ekonomiye el koyması ve zorunlu göçle, köy boşaltmalarla kadınları topraklarından, geçim kaynaklarından koparması oldu. Böylece kentlerde ucuz iş gücüne veya mevsimlik işçiye dönüştürüldüler, şiddete daha açık hale geldiler. </a:t>
            </a:r>
            <a:r>
              <a:rPr lang="tr-TR" sz="1200" b="0" i="0" u="none" strike="noStrike" kern="1200" dirty="0">
                <a:solidFill>
                  <a:schemeClr val="tx1"/>
                </a:solidFill>
                <a:effectLst/>
                <a:latin typeface="+mn-lt"/>
                <a:ea typeface="+mn-ea"/>
                <a:cs typeface="+mn-cs"/>
              </a:rPr>
              <a:t>Kaynak: DİSK-AR 2025 asgari ücret araştırması, TÜİK 2024 “İstatistiklerle Kadın” verileri</a:t>
            </a:r>
            <a:endParaRPr lang="tr-TR" altLang="tr-TR" dirty="0"/>
          </a:p>
          <a:p>
            <a:pPr eaLnBrk="1" hangingPunct="1">
              <a:spcBef>
                <a:spcPct val="0"/>
              </a:spcBef>
            </a:pPr>
            <a:endParaRPr lang="tr-TR" altLang="tr-TR" dirty="0"/>
          </a:p>
        </p:txBody>
      </p:sp>
      <p:sp>
        <p:nvSpPr>
          <p:cNvPr id="18435" name="Slayt Numarası Yer Tutucusu 3">
            <a:extLst>
              <a:ext uri="{FF2B5EF4-FFF2-40B4-BE49-F238E27FC236}">
                <a16:creationId xmlns:a16="http://schemas.microsoft.com/office/drawing/2014/main" id="{724CA44E-88A2-FD59-CA71-2807282742A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D5B0F347-EF8D-7A4C-82CD-CFA5FD1E6F09}" type="slidenum">
              <a:rPr lang="tr-TR" altLang="tr-TR" smtClean="0">
                <a:latin typeface="Calibri" panose="020F0502020204030204" pitchFamily="34" charset="0"/>
              </a:rPr>
              <a:pPr fontAlgn="base">
                <a:spcBef>
                  <a:spcPct val="0"/>
                </a:spcBef>
                <a:spcAft>
                  <a:spcPct val="0"/>
                </a:spcAft>
              </a:pPr>
              <a:t>3</a:t>
            </a:fld>
            <a:endParaRPr lang="tr-TR" altLang="tr-TR">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ayt Resmi Yer Tutucusu 1">
            <a:extLst>
              <a:ext uri="{FF2B5EF4-FFF2-40B4-BE49-F238E27FC236}">
                <a16:creationId xmlns:a16="http://schemas.microsoft.com/office/drawing/2014/main" id="{EDD70453-162F-57F2-7D27-4108E5C0760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 Yer Tutucusu 2">
            <a:extLst>
              <a:ext uri="{FF2B5EF4-FFF2-40B4-BE49-F238E27FC236}">
                <a16:creationId xmlns:a16="http://schemas.microsoft.com/office/drawing/2014/main" id="{F7D52FF6-387B-F25D-7D94-1FAB8E4F846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21507" name="Slayt Numarası Yer Tutucusu 3">
            <a:extLst>
              <a:ext uri="{FF2B5EF4-FFF2-40B4-BE49-F238E27FC236}">
                <a16:creationId xmlns:a16="http://schemas.microsoft.com/office/drawing/2014/main" id="{5AD2AD49-F62B-3057-E52C-1B9DC5E8FF6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E4AF7D32-E5B0-334E-804C-BE2A16AC514B}" type="slidenum">
              <a:rPr lang="tr-TR" altLang="tr-TR" smtClean="0">
                <a:latin typeface="Calibri" panose="020F0502020204030204" pitchFamily="34" charset="0"/>
              </a:rPr>
              <a:pPr fontAlgn="base">
                <a:spcBef>
                  <a:spcPct val="0"/>
                </a:spcBef>
                <a:spcAft>
                  <a:spcPct val="0"/>
                </a:spcAft>
              </a:pPr>
              <a:t>5</a:t>
            </a:fld>
            <a:endParaRPr lang="tr-TR" altLang="tr-TR">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ayt Resmi Yer Tutucusu 1">
            <a:extLst>
              <a:ext uri="{FF2B5EF4-FFF2-40B4-BE49-F238E27FC236}">
                <a16:creationId xmlns:a16="http://schemas.microsoft.com/office/drawing/2014/main" id="{10D88A45-7B79-A41B-0414-F47779FD8FB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 Yer Tutucusu 2">
            <a:extLst>
              <a:ext uri="{FF2B5EF4-FFF2-40B4-BE49-F238E27FC236}">
                <a16:creationId xmlns:a16="http://schemas.microsoft.com/office/drawing/2014/main" id="{D2808634-B7F7-0244-C244-526E4353D9F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23555" name="Slayt Numarası Yer Tutucusu 3">
            <a:extLst>
              <a:ext uri="{FF2B5EF4-FFF2-40B4-BE49-F238E27FC236}">
                <a16:creationId xmlns:a16="http://schemas.microsoft.com/office/drawing/2014/main" id="{AE50649B-4510-7D1A-67DE-8ED8CCE82C2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32E8F263-8B59-3B49-9E62-6D93CA67BF2A}" type="slidenum">
              <a:rPr lang="tr-TR" altLang="tr-TR" smtClean="0">
                <a:latin typeface="Calibri" panose="020F0502020204030204" pitchFamily="34" charset="0"/>
              </a:rPr>
              <a:pPr fontAlgn="base">
                <a:spcBef>
                  <a:spcPct val="0"/>
                </a:spcBef>
                <a:spcAft>
                  <a:spcPct val="0"/>
                </a:spcAft>
              </a:pPr>
              <a:t>6</a:t>
            </a:fld>
            <a:endParaRPr lang="tr-TR" altLang="tr-TR">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ayt Resmi Yer Tutucusu 1">
            <a:extLst>
              <a:ext uri="{FF2B5EF4-FFF2-40B4-BE49-F238E27FC236}">
                <a16:creationId xmlns:a16="http://schemas.microsoft.com/office/drawing/2014/main" id="{085015B4-9F59-C4FB-CE3E-5BB12671119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 Yer Tutucusu 2">
            <a:extLst>
              <a:ext uri="{FF2B5EF4-FFF2-40B4-BE49-F238E27FC236}">
                <a16:creationId xmlns:a16="http://schemas.microsoft.com/office/drawing/2014/main" id="{5EBFF69A-28C6-85B6-44A6-BC38EC5DE68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25603" name="Slayt Numarası Yer Tutucusu 3">
            <a:extLst>
              <a:ext uri="{FF2B5EF4-FFF2-40B4-BE49-F238E27FC236}">
                <a16:creationId xmlns:a16="http://schemas.microsoft.com/office/drawing/2014/main" id="{118961D9-66F0-FE31-699A-22060B6CB89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019130B4-9DFD-8748-95C5-2CD49B4492B0}" type="slidenum">
              <a:rPr lang="tr-TR" altLang="tr-TR" smtClean="0">
                <a:latin typeface="Calibri" panose="020F0502020204030204" pitchFamily="34" charset="0"/>
              </a:rPr>
              <a:pPr fontAlgn="base">
                <a:spcBef>
                  <a:spcPct val="0"/>
                </a:spcBef>
                <a:spcAft>
                  <a:spcPct val="0"/>
                </a:spcAft>
              </a:pPr>
              <a:t>7</a:t>
            </a:fld>
            <a:endParaRPr lang="tr-TR" altLang="tr-TR">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ayt Resmi Yer Tutucusu 1">
            <a:extLst>
              <a:ext uri="{FF2B5EF4-FFF2-40B4-BE49-F238E27FC236}">
                <a16:creationId xmlns:a16="http://schemas.microsoft.com/office/drawing/2014/main" id="{9576993E-DD47-4AAB-3724-27E52DC14A1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 Yer Tutucusu 2">
            <a:extLst>
              <a:ext uri="{FF2B5EF4-FFF2-40B4-BE49-F238E27FC236}">
                <a16:creationId xmlns:a16="http://schemas.microsoft.com/office/drawing/2014/main" id="{1AE99D83-7732-ECA9-1D95-B8D541A05E1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tr-TR"/>
              <a:t>İnsan Hakları Derneği’nin 2025 yılında yayımlamış olduğu rapora göre: Türkiye Hapishanelerinde, tespit edilebildiği kadarıyla, 161’i kadın ve 1251’i erkek olmak üzere en az 1412 hasta mahpus bulunuyor. Bu mahpusların 335’i ağır hasta kategorisinde yer alıyor. 230’u tek başına yaşamını devam ettiremezken kalan 105’inin ise desteğe ihtiyacı var. 188 mahpusun hastalıkları nedeniyle sürekli olarak kontrol edilmesi gerekiyor. Ceza infaz sistemi, kişilerin ağır hastalıklara yakalandıkları, ölümle burun buruna geldikleri ya da ölmek üzereyken serbest bırakıldıkları uygulamalarla yürütülemez. </a:t>
            </a:r>
          </a:p>
        </p:txBody>
      </p:sp>
      <p:sp>
        <p:nvSpPr>
          <p:cNvPr id="27651" name="Slayt Numarası Yer Tutucusu 3">
            <a:extLst>
              <a:ext uri="{FF2B5EF4-FFF2-40B4-BE49-F238E27FC236}">
                <a16:creationId xmlns:a16="http://schemas.microsoft.com/office/drawing/2014/main" id="{EC6B5694-D092-9943-FB81-119FC02A9B0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D5F86BC6-2DF3-FD41-B16A-83EDE901E9FE}" type="slidenum">
              <a:rPr lang="tr-TR" altLang="tr-TR" smtClean="0">
                <a:latin typeface="Calibri" panose="020F0502020204030204" pitchFamily="34" charset="0"/>
              </a:rPr>
              <a:pPr fontAlgn="base">
                <a:spcBef>
                  <a:spcPct val="0"/>
                </a:spcBef>
                <a:spcAft>
                  <a:spcPct val="0"/>
                </a:spcAft>
              </a:pPr>
              <a:t>8</a:t>
            </a:fld>
            <a:endParaRPr lang="tr-TR" altLang="tr-TR">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ayt Resmi Yer Tutucusu 1">
            <a:extLst>
              <a:ext uri="{FF2B5EF4-FFF2-40B4-BE49-F238E27FC236}">
                <a16:creationId xmlns:a16="http://schemas.microsoft.com/office/drawing/2014/main" id="{17281221-745F-8858-8829-86CA4F675FF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 Yer Tutucusu 2">
            <a:extLst>
              <a:ext uri="{FF2B5EF4-FFF2-40B4-BE49-F238E27FC236}">
                <a16:creationId xmlns:a16="http://schemas.microsoft.com/office/drawing/2014/main" id="{02672F61-CC96-7CBF-5C24-E0783468175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29699" name="Slayt Numarası Yer Tutucusu 3">
            <a:extLst>
              <a:ext uri="{FF2B5EF4-FFF2-40B4-BE49-F238E27FC236}">
                <a16:creationId xmlns:a16="http://schemas.microsoft.com/office/drawing/2014/main" id="{E790BB9F-1563-90B1-2693-E1409716CA2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0843C459-2E26-C048-8526-B9BD535F81E5}" type="slidenum">
              <a:rPr lang="tr-TR" altLang="tr-TR" smtClean="0">
                <a:latin typeface="Calibri" panose="020F0502020204030204" pitchFamily="34" charset="0"/>
              </a:rPr>
              <a:pPr fontAlgn="base">
                <a:spcBef>
                  <a:spcPct val="0"/>
                </a:spcBef>
                <a:spcAft>
                  <a:spcPct val="0"/>
                </a:spcAft>
              </a:pPr>
              <a:t>9</a:t>
            </a:fld>
            <a:endParaRPr lang="tr-TR" altLang="tr-TR">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ayt Resmi Yer Tutucusu 1">
            <a:extLst>
              <a:ext uri="{FF2B5EF4-FFF2-40B4-BE49-F238E27FC236}">
                <a16:creationId xmlns:a16="http://schemas.microsoft.com/office/drawing/2014/main" id="{7D3FD8FD-C7D4-B38B-1892-4F6FC9498E8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 Yer Tutucusu 2">
            <a:extLst>
              <a:ext uri="{FF2B5EF4-FFF2-40B4-BE49-F238E27FC236}">
                <a16:creationId xmlns:a16="http://schemas.microsoft.com/office/drawing/2014/main" id="{6E2A9418-4643-69F5-2590-7D4D27F17E1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31747" name="Slayt Numarası Yer Tutucusu 3">
            <a:extLst>
              <a:ext uri="{FF2B5EF4-FFF2-40B4-BE49-F238E27FC236}">
                <a16:creationId xmlns:a16="http://schemas.microsoft.com/office/drawing/2014/main" id="{966BB03F-39E2-88DE-86CB-C687024973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9D1A842A-EAEC-4840-A549-F54A28770F25}" type="slidenum">
              <a:rPr lang="tr-TR" altLang="tr-TR" smtClean="0">
                <a:latin typeface="Calibri" panose="020F0502020204030204" pitchFamily="34" charset="0"/>
              </a:rPr>
              <a:pPr fontAlgn="base">
                <a:spcBef>
                  <a:spcPct val="0"/>
                </a:spcBef>
                <a:spcAft>
                  <a:spcPct val="0"/>
                </a:spcAft>
              </a:pPr>
              <a:t>10</a:t>
            </a:fld>
            <a:endParaRPr lang="tr-TR" altLang="tr-TR">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ayt Resmi Yer Tutucusu 1">
            <a:extLst>
              <a:ext uri="{FF2B5EF4-FFF2-40B4-BE49-F238E27FC236}">
                <a16:creationId xmlns:a16="http://schemas.microsoft.com/office/drawing/2014/main" id="{6AA52B13-56C9-9F9C-47D6-8728CFAE02D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 Yer Tutucusu 2">
            <a:extLst>
              <a:ext uri="{FF2B5EF4-FFF2-40B4-BE49-F238E27FC236}">
                <a16:creationId xmlns:a16="http://schemas.microsoft.com/office/drawing/2014/main" id="{F685FC17-4932-FBBE-0C45-712A41C3BDB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tr-TR"/>
              <a:t> </a:t>
            </a:r>
          </a:p>
          <a:p>
            <a:pPr eaLnBrk="1" hangingPunct="1">
              <a:spcBef>
                <a:spcPct val="0"/>
              </a:spcBef>
            </a:pPr>
            <a:br>
              <a:rPr lang="tr-TR" altLang="tr-TR"/>
            </a:br>
            <a:br>
              <a:rPr lang="tr-TR" altLang="tr-TR"/>
            </a:br>
            <a:endParaRPr lang="tr-TR" altLang="tr-TR"/>
          </a:p>
        </p:txBody>
      </p:sp>
      <p:sp>
        <p:nvSpPr>
          <p:cNvPr id="33795" name="Slayt Numarası Yer Tutucusu 3">
            <a:extLst>
              <a:ext uri="{FF2B5EF4-FFF2-40B4-BE49-F238E27FC236}">
                <a16:creationId xmlns:a16="http://schemas.microsoft.com/office/drawing/2014/main" id="{65E12F56-FFD2-BFE0-3843-FD9C25F82C8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AAFBFCDA-19F4-9648-ADD4-3E487ECFC6EF}" type="slidenum">
              <a:rPr lang="tr-TR" altLang="tr-TR" smtClean="0">
                <a:latin typeface="Calibri" panose="020F0502020204030204" pitchFamily="34" charset="0"/>
              </a:rPr>
              <a:pPr fontAlgn="base">
                <a:spcBef>
                  <a:spcPct val="0"/>
                </a:spcBef>
                <a:spcAft>
                  <a:spcPct val="0"/>
                </a:spcAft>
              </a:pPr>
              <a:t>11</a:t>
            </a:fld>
            <a:endParaRPr lang="tr-TR" altLang="tr-TR">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1"/>
          <a:lstStyle>
            <a:lvl1pPr algn="ctr">
              <a:defRPr sz="3800">
                <a:solidFill>
                  <a:srgbClr val="262626"/>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a:extLst>
              <a:ext uri="{FF2B5EF4-FFF2-40B4-BE49-F238E27FC236}">
                <a16:creationId xmlns:a16="http://schemas.microsoft.com/office/drawing/2014/main" id="{C9B10CCB-704E-48B2-A944-D0C529F663EB}"/>
              </a:ext>
            </a:extLst>
          </p:cNvPr>
          <p:cNvSpPr>
            <a:spLocks noGrp="1"/>
          </p:cNvSpPr>
          <p:nvPr>
            <p:ph type="dt" sz="half" idx="10"/>
          </p:nvPr>
        </p:nvSpPr>
        <p:spPr/>
        <p:txBody>
          <a:bodyPr/>
          <a:lstStyle>
            <a:lvl1pPr>
              <a:defRPr/>
            </a:lvl1pPr>
          </a:lstStyle>
          <a:p>
            <a:pPr>
              <a:defRPr/>
            </a:pPr>
            <a:fld id="{7E0E36A7-8F33-7F4C-B2A6-642B2CD0620E}" type="datetimeFigureOut">
              <a:rPr lang="tr-TR"/>
              <a:pPr>
                <a:defRPr/>
              </a:pPr>
              <a:t>14.10.2025</a:t>
            </a:fld>
            <a:endParaRPr lang="tr-TR"/>
          </a:p>
        </p:txBody>
      </p:sp>
      <p:sp>
        <p:nvSpPr>
          <p:cNvPr id="5" name="Footer Placeholder 4">
            <a:extLst>
              <a:ext uri="{FF2B5EF4-FFF2-40B4-BE49-F238E27FC236}">
                <a16:creationId xmlns:a16="http://schemas.microsoft.com/office/drawing/2014/main" id="{A22D7709-A327-2466-FC87-8501946E91F1}"/>
              </a:ext>
            </a:extLst>
          </p:cNvPr>
          <p:cNvSpPr>
            <a:spLocks noGrp="1"/>
          </p:cNvSpPr>
          <p:nvPr>
            <p:ph type="ftr" sz="quarter" idx="11"/>
          </p:nvPr>
        </p:nvSpPr>
        <p:spPr/>
        <p:txBody>
          <a:bodyPr/>
          <a:lstStyle>
            <a:lvl1pPr>
              <a:defRPr/>
            </a:lvl1pPr>
          </a:lstStyle>
          <a:p>
            <a:pPr>
              <a:defRPr/>
            </a:pPr>
            <a:endParaRPr lang="tr-TR"/>
          </a:p>
        </p:txBody>
      </p:sp>
      <p:sp>
        <p:nvSpPr>
          <p:cNvPr id="6" name="Slide Number Placeholder 5">
            <a:extLst>
              <a:ext uri="{FF2B5EF4-FFF2-40B4-BE49-F238E27FC236}">
                <a16:creationId xmlns:a16="http://schemas.microsoft.com/office/drawing/2014/main" id="{C4B1FD8A-6A94-EDAD-EBAD-76022821693E}"/>
              </a:ext>
            </a:extLst>
          </p:cNvPr>
          <p:cNvSpPr>
            <a:spLocks noGrp="1"/>
          </p:cNvSpPr>
          <p:nvPr>
            <p:ph type="sldNum" sz="quarter" idx="12"/>
          </p:nvPr>
        </p:nvSpPr>
        <p:spPr/>
        <p:txBody>
          <a:bodyPr/>
          <a:lstStyle>
            <a:lvl1pPr>
              <a:defRPr/>
            </a:lvl1pPr>
          </a:lstStyle>
          <a:p>
            <a:pPr>
              <a:defRPr/>
            </a:pPr>
            <a:fld id="{2BFAEB9D-F04C-0845-999B-D9F0BE29094E}" type="slidenum">
              <a:rPr lang="tr-TR"/>
              <a:pPr>
                <a:defRPr/>
              </a:pPr>
              <a:t>‹#›</a:t>
            </a:fld>
            <a:endParaRPr lang="tr-TR"/>
          </a:p>
        </p:txBody>
      </p:sp>
    </p:spTree>
    <p:extLst>
      <p:ext uri="{BB962C8B-B14F-4D97-AF65-F5344CB8AC3E}">
        <p14:creationId xmlns:p14="http://schemas.microsoft.com/office/powerpoint/2010/main" val="3448600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a:extLst>
              <a:ext uri="{FF2B5EF4-FFF2-40B4-BE49-F238E27FC236}">
                <a16:creationId xmlns:a16="http://schemas.microsoft.com/office/drawing/2014/main" id="{544E9BCB-A2FF-91F5-EADE-A9C453030D0D}"/>
              </a:ext>
            </a:extLst>
          </p:cNvPr>
          <p:cNvSpPr>
            <a:spLocks noGrp="1"/>
          </p:cNvSpPr>
          <p:nvPr>
            <p:ph type="dt" sz="half" idx="10"/>
          </p:nvPr>
        </p:nvSpPr>
        <p:spPr/>
        <p:txBody>
          <a:bodyPr/>
          <a:lstStyle>
            <a:lvl1pPr>
              <a:defRPr/>
            </a:lvl1pPr>
          </a:lstStyle>
          <a:p>
            <a:pPr>
              <a:defRPr/>
            </a:pPr>
            <a:fld id="{C06C5158-9C9E-894A-A993-099ECD1B170D}" type="datetimeFigureOut">
              <a:rPr lang="tr-TR"/>
              <a:pPr>
                <a:defRPr/>
              </a:pPr>
              <a:t>14.10.2025</a:t>
            </a:fld>
            <a:endParaRPr lang="tr-TR"/>
          </a:p>
        </p:txBody>
      </p:sp>
      <p:sp>
        <p:nvSpPr>
          <p:cNvPr id="5" name="Footer Placeholder 4">
            <a:extLst>
              <a:ext uri="{FF2B5EF4-FFF2-40B4-BE49-F238E27FC236}">
                <a16:creationId xmlns:a16="http://schemas.microsoft.com/office/drawing/2014/main" id="{CB1FA622-7635-07A5-0FA9-2FDBC55F2A25}"/>
              </a:ext>
            </a:extLst>
          </p:cNvPr>
          <p:cNvSpPr>
            <a:spLocks noGrp="1"/>
          </p:cNvSpPr>
          <p:nvPr>
            <p:ph type="ftr" sz="quarter" idx="11"/>
          </p:nvPr>
        </p:nvSpPr>
        <p:spPr/>
        <p:txBody>
          <a:bodyPr/>
          <a:lstStyle>
            <a:lvl1pPr>
              <a:defRPr/>
            </a:lvl1pPr>
          </a:lstStyle>
          <a:p>
            <a:pPr>
              <a:defRPr/>
            </a:pPr>
            <a:endParaRPr lang="tr-TR"/>
          </a:p>
        </p:txBody>
      </p:sp>
      <p:sp>
        <p:nvSpPr>
          <p:cNvPr id="6" name="Slide Number Placeholder 5">
            <a:extLst>
              <a:ext uri="{FF2B5EF4-FFF2-40B4-BE49-F238E27FC236}">
                <a16:creationId xmlns:a16="http://schemas.microsoft.com/office/drawing/2014/main" id="{BA9D76A3-1DE2-6BC2-592B-979F11468701}"/>
              </a:ext>
            </a:extLst>
          </p:cNvPr>
          <p:cNvSpPr>
            <a:spLocks noGrp="1"/>
          </p:cNvSpPr>
          <p:nvPr>
            <p:ph type="sldNum" sz="quarter" idx="12"/>
          </p:nvPr>
        </p:nvSpPr>
        <p:spPr/>
        <p:txBody>
          <a:bodyPr/>
          <a:lstStyle>
            <a:lvl1pPr>
              <a:defRPr/>
            </a:lvl1pPr>
          </a:lstStyle>
          <a:p>
            <a:pPr>
              <a:defRPr/>
            </a:pPr>
            <a:fld id="{CD2AA1CC-B91E-3A4F-AEBD-5E5A130974F6}" type="slidenum">
              <a:rPr lang="tr-TR"/>
              <a:pPr>
                <a:defRPr/>
              </a:pPr>
              <a:t>‹#›</a:t>
            </a:fld>
            <a:endParaRPr lang="tr-TR"/>
          </a:p>
        </p:txBody>
      </p:sp>
    </p:spTree>
    <p:extLst>
      <p:ext uri="{BB962C8B-B14F-4D97-AF65-F5344CB8AC3E}">
        <p14:creationId xmlns:p14="http://schemas.microsoft.com/office/powerpoint/2010/main" val="3222848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a:extLst>
              <a:ext uri="{FF2B5EF4-FFF2-40B4-BE49-F238E27FC236}">
                <a16:creationId xmlns:a16="http://schemas.microsoft.com/office/drawing/2014/main" id="{617362F0-687E-4A4C-278E-A953B4341E8B}"/>
              </a:ext>
            </a:extLst>
          </p:cNvPr>
          <p:cNvSpPr>
            <a:spLocks noGrp="1"/>
          </p:cNvSpPr>
          <p:nvPr>
            <p:ph type="dt" sz="half" idx="10"/>
          </p:nvPr>
        </p:nvSpPr>
        <p:spPr/>
        <p:txBody>
          <a:bodyPr/>
          <a:lstStyle>
            <a:lvl1pPr>
              <a:defRPr/>
            </a:lvl1pPr>
          </a:lstStyle>
          <a:p>
            <a:pPr>
              <a:defRPr/>
            </a:pPr>
            <a:fld id="{19CE9760-8DCF-A342-8BAB-42388D663378}" type="datetimeFigureOut">
              <a:rPr lang="tr-TR"/>
              <a:pPr>
                <a:defRPr/>
              </a:pPr>
              <a:t>14.10.2025</a:t>
            </a:fld>
            <a:endParaRPr lang="tr-TR"/>
          </a:p>
        </p:txBody>
      </p:sp>
      <p:sp>
        <p:nvSpPr>
          <p:cNvPr id="5" name="Footer Placeholder 4">
            <a:extLst>
              <a:ext uri="{FF2B5EF4-FFF2-40B4-BE49-F238E27FC236}">
                <a16:creationId xmlns:a16="http://schemas.microsoft.com/office/drawing/2014/main" id="{167B486F-828A-0C14-719E-425D01036933}"/>
              </a:ext>
            </a:extLst>
          </p:cNvPr>
          <p:cNvSpPr>
            <a:spLocks noGrp="1"/>
          </p:cNvSpPr>
          <p:nvPr>
            <p:ph type="ftr" sz="quarter" idx="11"/>
          </p:nvPr>
        </p:nvSpPr>
        <p:spPr/>
        <p:txBody>
          <a:bodyPr/>
          <a:lstStyle>
            <a:lvl1pPr>
              <a:defRPr/>
            </a:lvl1pPr>
          </a:lstStyle>
          <a:p>
            <a:pPr>
              <a:defRPr/>
            </a:pPr>
            <a:endParaRPr lang="tr-TR"/>
          </a:p>
        </p:txBody>
      </p:sp>
      <p:sp>
        <p:nvSpPr>
          <p:cNvPr id="6" name="Slide Number Placeholder 5">
            <a:extLst>
              <a:ext uri="{FF2B5EF4-FFF2-40B4-BE49-F238E27FC236}">
                <a16:creationId xmlns:a16="http://schemas.microsoft.com/office/drawing/2014/main" id="{858406FD-FC2A-E24A-E54F-5993A9BA7E23}"/>
              </a:ext>
            </a:extLst>
          </p:cNvPr>
          <p:cNvSpPr>
            <a:spLocks noGrp="1"/>
          </p:cNvSpPr>
          <p:nvPr>
            <p:ph type="sldNum" sz="quarter" idx="12"/>
          </p:nvPr>
        </p:nvSpPr>
        <p:spPr/>
        <p:txBody>
          <a:bodyPr/>
          <a:lstStyle>
            <a:lvl1pPr>
              <a:defRPr/>
            </a:lvl1pPr>
          </a:lstStyle>
          <a:p>
            <a:pPr>
              <a:defRPr/>
            </a:pPr>
            <a:fld id="{25EBF1A0-3F93-B54B-8A76-AE1D4E80E769}" type="slidenum">
              <a:rPr lang="tr-TR"/>
              <a:pPr>
                <a:defRPr/>
              </a:pPr>
              <a:t>‹#›</a:t>
            </a:fld>
            <a:endParaRPr lang="tr-TR"/>
          </a:p>
        </p:txBody>
      </p:sp>
    </p:spTree>
    <p:extLst>
      <p:ext uri="{BB962C8B-B14F-4D97-AF65-F5344CB8AC3E}">
        <p14:creationId xmlns:p14="http://schemas.microsoft.com/office/powerpoint/2010/main" val="3152765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a:extLst>
              <a:ext uri="{FF2B5EF4-FFF2-40B4-BE49-F238E27FC236}">
                <a16:creationId xmlns:a16="http://schemas.microsoft.com/office/drawing/2014/main" id="{E7E96D23-B45B-3546-3D8B-BB273E874172}"/>
              </a:ext>
            </a:extLst>
          </p:cNvPr>
          <p:cNvSpPr>
            <a:spLocks noGrp="1"/>
          </p:cNvSpPr>
          <p:nvPr>
            <p:ph type="dt" sz="half" idx="10"/>
          </p:nvPr>
        </p:nvSpPr>
        <p:spPr/>
        <p:txBody>
          <a:bodyPr/>
          <a:lstStyle>
            <a:lvl1pPr>
              <a:defRPr/>
            </a:lvl1pPr>
          </a:lstStyle>
          <a:p>
            <a:pPr>
              <a:defRPr/>
            </a:pPr>
            <a:fld id="{D45B33A5-AF4C-0C48-8353-5710E5B454FE}" type="datetimeFigureOut">
              <a:rPr lang="tr-TR"/>
              <a:pPr>
                <a:defRPr/>
              </a:pPr>
              <a:t>14.10.2025</a:t>
            </a:fld>
            <a:endParaRPr lang="tr-TR"/>
          </a:p>
        </p:txBody>
      </p:sp>
      <p:sp>
        <p:nvSpPr>
          <p:cNvPr id="5" name="Footer Placeholder 4">
            <a:extLst>
              <a:ext uri="{FF2B5EF4-FFF2-40B4-BE49-F238E27FC236}">
                <a16:creationId xmlns:a16="http://schemas.microsoft.com/office/drawing/2014/main" id="{35CD5FFF-9589-E7C1-2792-4BB168BA8C2B}"/>
              </a:ext>
            </a:extLst>
          </p:cNvPr>
          <p:cNvSpPr>
            <a:spLocks noGrp="1"/>
          </p:cNvSpPr>
          <p:nvPr>
            <p:ph type="ftr" sz="quarter" idx="11"/>
          </p:nvPr>
        </p:nvSpPr>
        <p:spPr/>
        <p:txBody>
          <a:bodyPr/>
          <a:lstStyle>
            <a:lvl1pPr>
              <a:defRPr/>
            </a:lvl1pPr>
          </a:lstStyle>
          <a:p>
            <a:pPr>
              <a:defRPr/>
            </a:pPr>
            <a:endParaRPr lang="tr-TR"/>
          </a:p>
        </p:txBody>
      </p:sp>
      <p:sp>
        <p:nvSpPr>
          <p:cNvPr id="6" name="Slide Number Placeholder 5">
            <a:extLst>
              <a:ext uri="{FF2B5EF4-FFF2-40B4-BE49-F238E27FC236}">
                <a16:creationId xmlns:a16="http://schemas.microsoft.com/office/drawing/2014/main" id="{0882D4DC-D171-A073-0C54-8761C18A3C4B}"/>
              </a:ext>
            </a:extLst>
          </p:cNvPr>
          <p:cNvSpPr>
            <a:spLocks noGrp="1"/>
          </p:cNvSpPr>
          <p:nvPr>
            <p:ph type="sldNum" sz="quarter" idx="12"/>
          </p:nvPr>
        </p:nvSpPr>
        <p:spPr/>
        <p:txBody>
          <a:bodyPr/>
          <a:lstStyle>
            <a:lvl1pPr>
              <a:defRPr/>
            </a:lvl1pPr>
          </a:lstStyle>
          <a:p>
            <a:pPr>
              <a:defRPr/>
            </a:pPr>
            <a:fld id="{F7F914F4-5304-1E43-BBF3-55240B4053F1}" type="slidenum">
              <a:rPr lang="tr-TR"/>
              <a:pPr>
                <a:defRPr/>
              </a:pPr>
              <a:t>‹#›</a:t>
            </a:fld>
            <a:endParaRPr lang="tr-TR"/>
          </a:p>
        </p:txBody>
      </p:sp>
    </p:spTree>
    <p:extLst>
      <p:ext uri="{BB962C8B-B14F-4D97-AF65-F5344CB8AC3E}">
        <p14:creationId xmlns:p14="http://schemas.microsoft.com/office/powerpoint/2010/main" val="2418152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1"/>
          <a:lstStyle>
            <a:lvl1pPr>
              <a:defRPr sz="3800">
                <a:solidFill>
                  <a:srgbClr val="262626"/>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2695194" y="4352465"/>
            <a:ext cx="6801612" cy="1265082"/>
          </a:xfrm>
        </p:spPr>
        <p:txBody>
          <a:bodyPr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a:extLst>
              <a:ext uri="{FF2B5EF4-FFF2-40B4-BE49-F238E27FC236}">
                <a16:creationId xmlns:a16="http://schemas.microsoft.com/office/drawing/2014/main" id="{D66933CD-E225-6F1B-3628-89830D6EA871}"/>
              </a:ext>
            </a:extLst>
          </p:cNvPr>
          <p:cNvSpPr>
            <a:spLocks noGrp="1"/>
          </p:cNvSpPr>
          <p:nvPr>
            <p:ph type="dt" sz="half" idx="10"/>
          </p:nvPr>
        </p:nvSpPr>
        <p:spPr/>
        <p:txBody>
          <a:bodyPr/>
          <a:lstStyle>
            <a:lvl1pPr>
              <a:defRPr/>
            </a:lvl1pPr>
          </a:lstStyle>
          <a:p>
            <a:pPr>
              <a:defRPr/>
            </a:pPr>
            <a:fld id="{05F9CEFB-3563-9C41-A57B-589E63B98209}" type="datetimeFigureOut">
              <a:rPr lang="tr-TR"/>
              <a:pPr>
                <a:defRPr/>
              </a:pPr>
              <a:t>14.10.2025</a:t>
            </a:fld>
            <a:endParaRPr lang="tr-TR"/>
          </a:p>
        </p:txBody>
      </p:sp>
      <p:sp>
        <p:nvSpPr>
          <p:cNvPr id="5" name="Footer Placeholder 4">
            <a:extLst>
              <a:ext uri="{FF2B5EF4-FFF2-40B4-BE49-F238E27FC236}">
                <a16:creationId xmlns:a16="http://schemas.microsoft.com/office/drawing/2014/main" id="{CA40FD17-A6F8-D676-4A64-6340AB7B6227}"/>
              </a:ext>
            </a:extLst>
          </p:cNvPr>
          <p:cNvSpPr>
            <a:spLocks noGrp="1"/>
          </p:cNvSpPr>
          <p:nvPr>
            <p:ph type="ftr" sz="quarter" idx="11"/>
          </p:nvPr>
        </p:nvSpPr>
        <p:spPr/>
        <p:txBody>
          <a:bodyPr/>
          <a:lstStyle>
            <a:lvl1pPr>
              <a:defRPr/>
            </a:lvl1pPr>
          </a:lstStyle>
          <a:p>
            <a:pPr>
              <a:defRPr/>
            </a:pPr>
            <a:endParaRPr lang="tr-TR"/>
          </a:p>
        </p:txBody>
      </p:sp>
      <p:sp>
        <p:nvSpPr>
          <p:cNvPr id="6" name="Slide Number Placeholder 5">
            <a:extLst>
              <a:ext uri="{FF2B5EF4-FFF2-40B4-BE49-F238E27FC236}">
                <a16:creationId xmlns:a16="http://schemas.microsoft.com/office/drawing/2014/main" id="{ECDF511B-7D1A-C4AA-14DE-7D8FBB055674}"/>
              </a:ext>
            </a:extLst>
          </p:cNvPr>
          <p:cNvSpPr>
            <a:spLocks noGrp="1"/>
          </p:cNvSpPr>
          <p:nvPr>
            <p:ph type="sldNum" sz="quarter" idx="12"/>
          </p:nvPr>
        </p:nvSpPr>
        <p:spPr/>
        <p:txBody>
          <a:bodyPr/>
          <a:lstStyle>
            <a:lvl1pPr>
              <a:defRPr/>
            </a:lvl1pPr>
          </a:lstStyle>
          <a:p>
            <a:pPr>
              <a:defRPr/>
            </a:pPr>
            <a:fld id="{1781933A-C7C9-1B4F-A2D2-DA1D063D2FB2}" type="slidenum">
              <a:rPr lang="tr-TR"/>
              <a:pPr>
                <a:defRPr/>
              </a:pPr>
              <a:t>‹#›</a:t>
            </a:fld>
            <a:endParaRPr lang="tr-TR"/>
          </a:p>
        </p:txBody>
      </p:sp>
    </p:spTree>
    <p:extLst>
      <p:ext uri="{BB962C8B-B14F-4D97-AF65-F5344CB8AC3E}">
        <p14:creationId xmlns:p14="http://schemas.microsoft.com/office/powerpoint/2010/main" val="3374748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3">
            <a:extLst>
              <a:ext uri="{FF2B5EF4-FFF2-40B4-BE49-F238E27FC236}">
                <a16:creationId xmlns:a16="http://schemas.microsoft.com/office/drawing/2014/main" id="{82908775-A993-9361-8A34-CF3BF4C4D264}"/>
              </a:ext>
            </a:extLst>
          </p:cNvPr>
          <p:cNvSpPr>
            <a:spLocks noGrp="1"/>
          </p:cNvSpPr>
          <p:nvPr>
            <p:ph type="dt" sz="half" idx="10"/>
          </p:nvPr>
        </p:nvSpPr>
        <p:spPr/>
        <p:txBody>
          <a:bodyPr/>
          <a:lstStyle>
            <a:lvl1pPr>
              <a:defRPr/>
            </a:lvl1pPr>
          </a:lstStyle>
          <a:p>
            <a:pPr>
              <a:defRPr/>
            </a:pPr>
            <a:fld id="{C687DAFC-493A-314B-A331-CE4E9C48E7CD}" type="datetimeFigureOut">
              <a:rPr lang="tr-TR"/>
              <a:pPr>
                <a:defRPr/>
              </a:pPr>
              <a:t>14.10.2025</a:t>
            </a:fld>
            <a:endParaRPr lang="tr-TR"/>
          </a:p>
        </p:txBody>
      </p:sp>
      <p:sp>
        <p:nvSpPr>
          <p:cNvPr id="6" name="Footer Placeholder 4">
            <a:extLst>
              <a:ext uri="{FF2B5EF4-FFF2-40B4-BE49-F238E27FC236}">
                <a16:creationId xmlns:a16="http://schemas.microsoft.com/office/drawing/2014/main" id="{48220500-4B39-AFB5-2A83-2F409AC066F4}"/>
              </a:ext>
            </a:extLst>
          </p:cNvPr>
          <p:cNvSpPr>
            <a:spLocks noGrp="1"/>
          </p:cNvSpPr>
          <p:nvPr>
            <p:ph type="ftr" sz="quarter" idx="11"/>
          </p:nvPr>
        </p:nvSpPr>
        <p:spPr/>
        <p:txBody>
          <a:bodyPr/>
          <a:lstStyle>
            <a:lvl1pPr>
              <a:defRPr/>
            </a:lvl1pPr>
          </a:lstStyle>
          <a:p>
            <a:pPr>
              <a:defRPr/>
            </a:pPr>
            <a:endParaRPr lang="tr-TR"/>
          </a:p>
        </p:txBody>
      </p:sp>
      <p:sp>
        <p:nvSpPr>
          <p:cNvPr id="7" name="Slide Number Placeholder 5">
            <a:extLst>
              <a:ext uri="{FF2B5EF4-FFF2-40B4-BE49-F238E27FC236}">
                <a16:creationId xmlns:a16="http://schemas.microsoft.com/office/drawing/2014/main" id="{752E1019-CDF7-4218-E558-A257AF38EF88}"/>
              </a:ext>
            </a:extLst>
          </p:cNvPr>
          <p:cNvSpPr>
            <a:spLocks noGrp="1"/>
          </p:cNvSpPr>
          <p:nvPr>
            <p:ph type="sldNum" sz="quarter" idx="12"/>
          </p:nvPr>
        </p:nvSpPr>
        <p:spPr/>
        <p:txBody>
          <a:bodyPr/>
          <a:lstStyle>
            <a:lvl1pPr>
              <a:defRPr/>
            </a:lvl1pPr>
          </a:lstStyle>
          <a:p>
            <a:pPr>
              <a:defRPr/>
            </a:pPr>
            <a:fld id="{02803D3E-9CF8-C345-9945-71E6D58CF157}" type="slidenum">
              <a:rPr lang="tr-TR"/>
              <a:pPr>
                <a:defRPr/>
              </a:pPr>
              <a:t>‹#›</a:t>
            </a:fld>
            <a:endParaRPr lang="tr-TR"/>
          </a:p>
        </p:txBody>
      </p:sp>
    </p:spTree>
    <p:extLst>
      <p:ext uri="{BB962C8B-B14F-4D97-AF65-F5344CB8AC3E}">
        <p14:creationId xmlns:p14="http://schemas.microsoft.com/office/powerpoint/2010/main" val="874338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583436" y="3143250"/>
            <a:ext cx="4270248" cy="2596776"/>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2" name="Date Placeholder 3">
            <a:extLst>
              <a:ext uri="{FF2B5EF4-FFF2-40B4-BE49-F238E27FC236}">
                <a16:creationId xmlns:a16="http://schemas.microsoft.com/office/drawing/2014/main" id="{E3B73B42-F016-9E15-FAD9-22337934931D}"/>
              </a:ext>
            </a:extLst>
          </p:cNvPr>
          <p:cNvSpPr>
            <a:spLocks noGrp="1"/>
          </p:cNvSpPr>
          <p:nvPr>
            <p:ph type="dt" sz="half" idx="14"/>
          </p:nvPr>
        </p:nvSpPr>
        <p:spPr/>
        <p:txBody>
          <a:bodyPr/>
          <a:lstStyle>
            <a:lvl1pPr>
              <a:defRPr/>
            </a:lvl1pPr>
          </a:lstStyle>
          <a:p>
            <a:pPr>
              <a:defRPr/>
            </a:pPr>
            <a:fld id="{8CB94270-875D-F343-8A31-9EA47B635EE8}" type="datetimeFigureOut">
              <a:rPr lang="tr-TR"/>
              <a:pPr>
                <a:defRPr/>
              </a:pPr>
              <a:t>14.10.2025</a:t>
            </a:fld>
            <a:endParaRPr lang="tr-TR"/>
          </a:p>
        </p:txBody>
      </p:sp>
      <p:sp>
        <p:nvSpPr>
          <p:cNvPr id="5" name="Footer Placeholder 4">
            <a:extLst>
              <a:ext uri="{FF2B5EF4-FFF2-40B4-BE49-F238E27FC236}">
                <a16:creationId xmlns:a16="http://schemas.microsoft.com/office/drawing/2014/main" id="{95497457-6137-59AB-D0B9-C932DA57157F}"/>
              </a:ext>
            </a:extLst>
          </p:cNvPr>
          <p:cNvSpPr>
            <a:spLocks noGrp="1"/>
          </p:cNvSpPr>
          <p:nvPr>
            <p:ph type="ftr" sz="quarter" idx="15"/>
          </p:nvPr>
        </p:nvSpPr>
        <p:spPr/>
        <p:txBody>
          <a:bodyPr/>
          <a:lstStyle>
            <a:lvl1pPr>
              <a:defRPr/>
            </a:lvl1pPr>
          </a:lstStyle>
          <a:p>
            <a:pPr>
              <a:defRPr/>
            </a:pPr>
            <a:endParaRPr lang="tr-TR"/>
          </a:p>
        </p:txBody>
      </p:sp>
      <p:sp>
        <p:nvSpPr>
          <p:cNvPr id="7" name="Slide Number Placeholder 5">
            <a:extLst>
              <a:ext uri="{FF2B5EF4-FFF2-40B4-BE49-F238E27FC236}">
                <a16:creationId xmlns:a16="http://schemas.microsoft.com/office/drawing/2014/main" id="{CA447241-DA43-6D85-841B-2DA41996665C}"/>
              </a:ext>
            </a:extLst>
          </p:cNvPr>
          <p:cNvSpPr>
            <a:spLocks noGrp="1"/>
          </p:cNvSpPr>
          <p:nvPr>
            <p:ph type="sldNum" sz="quarter" idx="16"/>
          </p:nvPr>
        </p:nvSpPr>
        <p:spPr/>
        <p:txBody>
          <a:bodyPr/>
          <a:lstStyle>
            <a:lvl1pPr>
              <a:defRPr/>
            </a:lvl1pPr>
          </a:lstStyle>
          <a:p>
            <a:pPr>
              <a:defRPr/>
            </a:pPr>
            <a:fld id="{A1A273F4-3393-494C-AE2B-C4E18D4C82A1}" type="slidenum">
              <a:rPr lang="tr-TR"/>
              <a:pPr>
                <a:defRPr/>
              </a:pPr>
              <a:t>‹#›</a:t>
            </a:fld>
            <a:endParaRPr lang="tr-TR"/>
          </a:p>
        </p:txBody>
      </p:sp>
    </p:spTree>
    <p:extLst>
      <p:ext uri="{BB962C8B-B14F-4D97-AF65-F5344CB8AC3E}">
        <p14:creationId xmlns:p14="http://schemas.microsoft.com/office/powerpoint/2010/main" val="3994487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3">
            <a:extLst>
              <a:ext uri="{FF2B5EF4-FFF2-40B4-BE49-F238E27FC236}">
                <a16:creationId xmlns:a16="http://schemas.microsoft.com/office/drawing/2014/main" id="{DA33C8AE-13BB-427C-0CA8-D3BDFDE17E1B}"/>
              </a:ext>
            </a:extLst>
          </p:cNvPr>
          <p:cNvSpPr>
            <a:spLocks noGrp="1"/>
          </p:cNvSpPr>
          <p:nvPr>
            <p:ph type="dt" sz="half" idx="10"/>
          </p:nvPr>
        </p:nvSpPr>
        <p:spPr/>
        <p:txBody>
          <a:bodyPr/>
          <a:lstStyle>
            <a:lvl1pPr>
              <a:defRPr/>
            </a:lvl1pPr>
          </a:lstStyle>
          <a:p>
            <a:pPr>
              <a:defRPr/>
            </a:pPr>
            <a:fld id="{53F5EED0-7166-AF4B-BFA1-928195E736EE}" type="datetimeFigureOut">
              <a:rPr lang="tr-TR"/>
              <a:pPr>
                <a:defRPr/>
              </a:pPr>
              <a:t>14.10.2025</a:t>
            </a:fld>
            <a:endParaRPr lang="tr-TR"/>
          </a:p>
        </p:txBody>
      </p:sp>
      <p:sp>
        <p:nvSpPr>
          <p:cNvPr id="4" name="Footer Placeholder 4">
            <a:extLst>
              <a:ext uri="{FF2B5EF4-FFF2-40B4-BE49-F238E27FC236}">
                <a16:creationId xmlns:a16="http://schemas.microsoft.com/office/drawing/2014/main" id="{39A4FC77-1FFD-CA0A-3B46-CCDF70C0F8C9}"/>
              </a:ext>
            </a:extLst>
          </p:cNvPr>
          <p:cNvSpPr>
            <a:spLocks noGrp="1"/>
          </p:cNvSpPr>
          <p:nvPr>
            <p:ph type="ftr" sz="quarter" idx="11"/>
          </p:nvPr>
        </p:nvSpPr>
        <p:spPr/>
        <p:txBody>
          <a:bodyPr/>
          <a:lstStyle>
            <a:lvl1pPr>
              <a:defRPr/>
            </a:lvl1pPr>
          </a:lstStyle>
          <a:p>
            <a:pPr>
              <a:defRPr/>
            </a:pPr>
            <a:endParaRPr lang="tr-TR"/>
          </a:p>
        </p:txBody>
      </p:sp>
      <p:sp>
        <p:nvSpPr>
          <p:cNvPr id="5" name="Slide Number Placeholder 5">
            <a:extLst>
              <a:ext uri="{FF2B5EF4-FFF2-40B4-BE49-F238E27FC236}">
                <a16:creationId xmlns:a16="http://schemas.microsoft.com/office/drawing/2014/main" id="{363E5EB7-2BD2-EE0C-E064-9407D363AF4A}"/>
              </a:ext>
            </a:extLst>
          </p:cNvPr>
          <p:cNvSpPr>
            <a:spLocks noGrp="1"/>
          </p:cNvSpPr>
          <p:nvPr>
            <p:ph type="sldNum" sz="quarter" idx="12"/>
          </p:nvPr>
        </p:nvSpPr>
        <p:spPr/>
        <p:txBody>
          <a:bodyPr/>
          <a:lstStyle>
            <a:lvl1pPr>
              <a:defRPr/>
            </a:lvl1pPr>
          </a:lstStyle>
          <a:p>
            <a:pPr>
              <a:defRPr/>
            </a:pPr>
            <a:fld id="{9E8456D9-58F0-6448-9094-D1845AE5BF64}" type="slidenum">
              <a:rPr lang="tr-TR"/>
              <a:pPr>
                <a:defRPr/>
              </a:pPr>
              <a:t>‹#›</a:t>
            </a:fld>
            <a:endParaRPr lang="tr-TR"/>
          </a:p>
        </p:txBody>
      </p:sp>
    </p:spTree>
    <p:extLst>
      <p:ext uri="{BB962C8B-B14F-4D97-AF65-F5344CB8AC3E}">
        <p14:creationId xmlns:p14="http://schemas.microsoft.com/office/powerpoint/2010/main" val="1696871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A7276D8-78E4-BC6B-16C0-D7724713D6AA}"/>
              </a:ext>
            </a:extLst>
          </p:cNvPr>
          <p:cNvSpPr>
            <a:spLocks noGrp="1"/>
          </p:cNvSpPr>
          <p:nvPr>
            <p:ph type="dt" sz="half" idx="10"/>
          </p:nvPr>
        </p:nvSpPr>
        <p:spPr/>
        <p:txBody>
          <a:bodyPr/>
          <a:lstStyle>
            <a:lvl1pPr>
              <a:defRPr/>
            </a:lvl1pPr>
          </a:lstStyle>
          <a:p>
            <a:pPr>
              <a:defRPr/>
            </a:pPr>
            <a:fld id="{7480C56A-B4C5-194B-BBA9-424D37592EF8}" type="datetimeFigureOut">
              <a:rPr lang="tr-TR"/>
              <a:pPr>
                <a:defRPr/>
              </a:pPr>
              <a:t>14.10.2025</a:t>
            </a:fld>
            <a:endParaRPr lang="tr-TR"/>
          </a:p>
        </p:txBody>
      </p:sp>
      <p:sp>
        <p:nvSpPr>
          <p:cNvPr id="3" name="Footer Placeholder 4">
            <a:extLst>
              <a:ext uri="{FF2B5EF4-FFF2-40B4-BE49-F238E27FC236}">
                <a16:creationId xmlns:a16="http://schemas.microsoft.com/office/drawing/2014/main" id="{D92E0796-E439-6899-DF71-CE63D6F9B81C}"/>
              </a:ext>
            </a:extLst>
          </p:cNvPr>
          <p:cNvSpPr>
            <a:spLocks noGrp="1"/>
          </p:cNvSpPr>
          <p:nvPr>
            <p:ph type="ftr" sz="quarter" idx="11"/>
          </p:nvPr>
        </p:nvSpPr>
        <p:spPr/>
        <p:txBody>
          <a:bodyPr/>
          <a:lstStyle>
            <a:lvl1pPr>
              <a:defRPr/>
            </a:lvl1pPr>
          </a:lstStyle>
          <a:p>
            <a:pPr>
              <a:defRPr/>
            </a:pPr>
            <a:endParaRPr lang="tr-TR"/>
          </a:p>
        </p:txBody>
      </p:sp>
      <p:sp>
        <p:nvSpPr>
          <p:cNvPr id="4" name="Slide Number Placeholder 5">
            <a:extLst>
              <a:ext uri="{FF2B5EF4-FFF2-40B4-BE49-F238E27FC236}">
                <a16:creationId xmlns:a16="http://schemas.microsoft.com/office/drawing/2014/main" id="{D7229F55-4D57-8E09-99AD-5811D21B4156}"/>
              </a:ext>
            </a:extLst>
          </p:cNvPr>
          <p:cNvSpPr>
            <a:spLocks noGrp="1"/>
          </p:cNvSpPr>
          <p:nvPr>
            <p:ph type="sldNum" sz="quarter" idx="12"/>
          </p:nvPr>
        </p:nvSpPr>
        <p:spPr/>
        <p:txBody>
          <a:bodyPr/>
          <a:lstStyle>
            <a:lvl1pPr>
              <a:defRPr/>
            </a:lvl1pPr>
          </a:lstStyle>
          <a:p>
            <a:pPr>
              <a:defRPr/>
            </a:pPr>
            <a:fld id="{96B23AC2-39B5-604D-A9BB-CE274421392C}" type="slidenum">
              <a:rPr lang="tr-TR"/>
              <a:pPr>
                <a:defRPr/>
              </a:pPr>
              <a:t>‹#›</a:t>
            </a:fld>
            <a:endParaRPr lang="tr-TR"/>
          </a:p>
        </p:txBody>
      </p:sp>
    </p:spTree>
    <p:extLst>
      <p:ext uri="{BB962C8B-B14F-4D97-AF65-F5344CB8AC3E}">
        <p14:creationId xmlns:p14="http://schemas.microsoft.com/office/powerpoint/2010/main" val="84604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5" name="Rectangle 25">
            <a:extLst>
              <a:ext uri="{FF2B5EF4-FFF2-40B4-BE49-F238E27FC236}">
                <a16:creationId xmlns:a16="http://schemas.microsoft.com/office/drawing/2014/main" id="{C9693C4B-50D9-247B-12DD-BBB7EE734640}"/>
              </a:ext>
            </a:extLst>
          </p:cNvPr>
          <p:cNvSpPr/>
          <p:nvPr/>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1"/>
          <a:lstStyle>
            <a:lvl1pPr>
              <a:defRPr sz="2200">
                <a:solidFill>
                  <a:srgbClr val="262626"/>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115568" y="3549918"/>
            <a:ext cx="3794760" cy="2194036"/>
          </a:xfrm>
        </p:spPr>
        <p:txBody>
          <a:bodyPr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6" name="Date Placeholder 8">
            <a:extLst>
              <a:ext uri="{FF2B5EF4-FFF2-40B4-BE49-F238E27FC236}">
                <a16:creationId xmlns:a16="http://schemas.microsoft.com/office/drawing/2014/main" id="{07DF6D57-C00C-E728-A19A-7B230FF02DD4}"/>
              </a:ext>
            </a:extLst>
          </p:cNvPr>
          <p:cNvSpPr>
            <a:spLocks noGrp="1"/>
          </p:cNvSpPr>
          <p:nvPr>
            <p:ph type="dt" sz="half" idx="10"/>
          </p:nvPr>
        </p:nvSpPr>
        <p:spPr/>
        <p:txBody>
          <a:bodyPr/>
          <a:lstStyle>
            <a:lvl1pPr>
              <a:defRPr/>
            </a:lvl1pPr>
          </a:lstStyle>
          <a:p>
            <a:pPr>
              <a:defRPr/>
            </a:pPr>
            <a:fld id="{B7943D66-CB2F-7848-8B0D-270CFE264E35}" type="datetimeFigureOut">
              <a:rPr lang="tr-TR"/>
              <a:pPr>
                <a:defRPr/>
              </a:pPr>
              <a:t>14.10.2025</a:t>
            </a:fld>
            <a:endParaRPr lang="tr-TR"/>
          </a:p>
        </p:txBody>
      </p:sp>
      <p:sp>
        <p:nvSpPr>
          <p:cNvPr id="7" name="Footer Placeholder 9">
            <a:extLst>
              <a:ext uri="{FF2B5EF4-FFF2-40B4-BE49-F238E27FC236}">
                <a16:creationId xmlns:a16="http://schemas.microsoft.com/office/drawing/2014/main" id="{42B9BCCC-9621-A134-7B85-EFB9A6D7D5BA}"/>
              </a:ext>
            </a:extLst>
          </p:cNvPr>
          <p:cNvSpPr>
            <a:spLocks noGrp="1"/>
          </p:cNvSpPr>
          <p:nvPr>
            <p:ph type="ftr" sz="quarter" idx="11"/>
          </p:nvPr>
        </p:nvSpPr>
        <p:spPr>
          <a:xfrm>
            <a:off x="804863" y="6235700"/>
            <a:ext cx="5124450" cy="320675"/>
          </a:xfrm>
        </p:spPr>
        <p:txBody>
          <a:bodyPr/>
          <a:lstStyle>
            <a:lvl1pPr>
              <a:defRPr>
                <a:solidFill>
                  <a:schemeClr val="tx1">
                    <a:alpha val="70000"/>
                  </a:schemeClr>
                </a:solidFill>
              </a:defRPr>
            </a:lvl1pPr>
          </a:lstStyle>
          <a:p>
            <a:pPr>
              <a:defRPr/>
            </a:pPr>
            <a:endParaRPr lang="tr-TR"/>
          </a:p>
        </p:txBody>
      </p:sp>
      <p:sp>
        <p:nvSpPr>
          <p:cNvPr id="8" name="Slide Number Placeholder 10">
            <a:extLst>
              <a:ext uri="{FF2B5EF4-FFF2-40B4-BE49-F238E27FC236}">
                <a16:creationId xmlns:a16="http://schemas.microsoft.com/office/drawing/2014/main" id="{A7938836-CE02-71E5-75D8-659854724B7F}"/>
              </a:ext>
            </a:extLst>
          </p:cNvPr>
          <p:cNvSpPr>
            <a:spLocks noGrp="1"/>
          </p:cNvSpPr>
          <p:nvPr>
            <p:ph type="sldNum" sz="quarter" idx="12"/>
          </p:nvPr>
        </p:nvSpPr>
        <p:spPr/>
        <p:txBody>
          <a:bodyPr/>
          <a:lstStyle>
            <a:lvl1pPr>
              <a:defRPr/>
            </a:lvl1pPr>
          </a:lstStyle>
          <a:p>
            <a:pPr>
              <a:defRPr/>
            </a:pPr>
            <a:fld id="{2FB43F14-3BB7-CD4E-BDD7-F12CAAE13E92}" type="slidenum">
              <a:rPr lang="tr-TR"/>
              <a:pPr>
                <a:defRPr/>
              </a:pPr>
              <a:t>‹#›</a:t>
            </a:fld>
            <a:endParaRPr lang="tr-TR"/>
          </a:p>
        </p:txBody>
      </p:sp>
    </p:spTree>
    <p:extLst>
      <p:ext uri="{BB962C8B-B14F-4D97-AF65-F5344CB8AC3E}">
        <p14:creationId xmlns:p14="http://schemas.microsoft.com/office/powerpoint/2010/main" val="2145424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1">
            <a:noAutofit/>
          </a:bodyPr>
          <a:lstStyle>
            <a:lvl1pPr>
              <a:defRPr sz="2200">
                <a:solidFill>
                  <a:srgbClr val="262626"/>
                </a:solidFill>
              </a:defRPr>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85000"/>
            </a:schemeClr>
          </a:solidFill>
        </p:spPr>
        <p:txBody>
          <a:bodyPr rtlCol="0">
            <a:normAutofit/>
          </a:bodyPr>
          <a:lstStyle>
            <a:lvl1pPr marL="0" indent="0">
              <a:buNone/>
              <a:defRPr sz="32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a:t>Resim eklemek için simgeye tıklayın</a:t>
            </a:r>
            <a:endParaRPr lang="en-US" noProof="0" dirty="0"/>
          </a:p>
        </p:txBody>
      </p:sp>
      <p:sp>
        <p:nvSpPr>
          <p:cNvPr id="4" name="Text Placeholder 3"/>
          <p:cNvSpPr>
            <a:spLocks noGrp="1"/>
          </p:cNvSpPr>
          <p:nvPr>
            <p:ph type="body" sz="half" idx="2"/>
          </p:nvPr>
        </p:nvSpPr>
        <p:spPr>
          <a:xfrm>
            <a:off x="1115568" y="3549918"/>
            <a:ext cx="3794760" cy="2194037"/>
          </a:xfrm>
        </p:spPr>
        <p:txBody>
          <a:bodyPr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7">
            <a:extLst>
              <a:ext uri="{FF2B5EF4-FFF2-40B4-BE49-F238E27FC236}">
                <a16:creationId xmlns:a16="http://schemas.microsoft.com/office/drawing/2014/main" id="{20A82DDD-8F33-E417-C611-8254E00C761B}"/>
              </a:ext>
            </a:extLst>
          </p:cNvPr>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pPr>
              <a:defRPr/>
            </a:pPr>
            <a:fld id="{864FB778-8167-DF48-9B67-BDC982DD5391}" type="datetimeFigureOut">
              <a:rPr lang="tr-TR"/>
              <a:pPr>
                <a:defRPr/>
              </a:pPr>
              <a:t>14.10.2025</a:t>
            </a:fld>
            <a:endParaRPr lang="tr-TR"/>
          </a:p>
        </p:txBody>
      </p:sp>
      <p:sp>
        <p:nvSpPr>
          <p:cNvPr id="6" name="Footer Placeholder 8">
            <a:extLst>
              <a:ext uri="{FF2B5EF4-FFF2-40B4-BE49-F238E27FC236}">
                <a16:creationId xmlns:a16="http://schemas.microsoft.com/office/drawing/2014/main" id="{0EE30E06-17F0-17C2-0576-7DACBBAD2AC0}"/>
              </a:ext>
            </a:extLst>
          </p:cNvPr>
          <p:cNvSpPr>
            <a:spLocks noGrp="1"/>
          </p:cNvSpPr>
          <p:nvPr>
            <p:ph type="ftr" sz="quarter" idx="11"/>
          </p:nvPr>
        </p:nvSpPr>
        <p:spPr>
          <a:xfrm>
            <a:off x="804863" y="6235700"/>
            <a:ext cx="5124450" cy="320675"/>
          </a:xfrm>
        </p:spPr>
        <p:txBody>
          <a:bodyPr/>
          <a:lstStyle>
            <a:lvl1pPr>
              <a:defRPr>
                <a:solidFill>
                  <a:schemeClr val="tx1">
                    <a:alpha val="70000"/>
                  </a:schemeClr>
                </a:solidFill>
              </a:defRPr>
            </a:lvl1pPr>
          </a:lstStyle>
          <a:p>
            <a:pPr>
              <a:defRPr/>
            </a:pPr>
            <a:endParaRPr lang="tr-TR"/>
          </a:p>
        </p:txBody>
      </p:sp>
      <p:sp>
        <p:nvSpPr>
          <p:cNvPr id="7" name="Slide Number Placeholder 9">
            <a:extLst>
              <a:ext uri="{FF2B5EF4-FFF2-40B4-BE49-F238E27FC236}">
                <a16:creationId xmlns:a16="http://schemas.microsoft.com/office/drawing/2014/main" id="{E06C07B8-C737-47EF-A7B2-0018614B887D}"/>
              </a:ext>
            </a:extLst>
          </p:cNvPr>
          <p:cNvSpPr>
            <a:spLocks noGrp="1"/>
          </p:cNvSpPr>
          <p:nvPr>
            <p:ph type="sldNum" sz="quarter" idx="12"/>
          </p:nvPr>
        </p:nvSpPr>
        <p:spPr/>
        <p:txBody>
          <a:bodyPr/>
          <a:lstStyle>
            <a:lvl1pPr>
              <a:defRPr/>
            </a:lvl1pPr>
          </a:lstStyle>
          <a:p>
            <a:pPr>
              <a:defRPr/>
            </a:pPr>
            <a:fld id="{606B9801-EE04-CE48-8F05-893F549BF3D8}" type="slidenum">
              <a:rPr lang="tr-TR"/>
              <a:pPr>
                <a:defRPr/>
              </a:pPr>
              <a:t>‹#›</a:t>
            </a:fld>
            <a:endParaRPr lang="tr-TR"/>
          </a:p>
        </p:txBody>
      </p:sp>
    </p:spTree>
    <p:extLst>
      <p:ext uri="{BB962C8B-B14F-4D97-AF65-F5344CB8AC3E}">
        <p14:creationId xmlns:p14="http://schemas.microsoft.com/office/powerpoint/2010/main" val="1597738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2D1F2B-D8C5-A5D6-D689-BD82B11394DC}"/>
              </a:ext>
            </a:extLst>
          </p:cNvPr>
          <p:cNvSpPr>
            <a:spLocks noGrp="1"/>
          </p:cNvSpPr>
          <p:nvPr>
            <p:ph type="title"/>
          </p:nvPr>
        </p:nvSpPr>
        <p:spPr>
          <a:xfrm>
            <a:off x="2230438" y="965200"/>
            <a:ext cx="7731125" cy="118745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tr-TR"/>
              <a:t>Asıl başlık stilini düzenlemek için tıklayın</a:t>
            </a:r>
            <a:endParaRPr lang="en-US" dirty="0"/>
          </a:p>
        </p:txBody>
      </p:sp>
      <p:sp>
        <p:nvSpPr>
          <p:cNvPr id="1027" name="Text Placeholder 2">
            <a:extLst>
              <a:ext uri="{FF2B5EF4-FFF2-40B4-BE49-F238E27FC236}">
                <a16:creationId xmlns:a16="http://schemas.microsoft.com/office/drawing/2014/main" id="{D6E0E68B-9C44-50BF-1E91-8B9627D6812F}"/>
              </a:ext>
            </a:extLst>
          </p:cNvPr>
          <p:cNvSpPr>
            <a:spLocks noGrp="1" noChangeArrowheads="1"/>
          </p:cNvSpPr>
          <p:nvPr>
            <p:ph type="body" idx="1"/>
          </p:nvPr>
        </p:nvSpPr>
        <p:spPr bwMode="auto">
          <a:xfrm>
            <a:off x="2230438" y="2638425"/>
            <a:ext cx="7731125"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tıklayın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endParaRPr lang="en-US" altLang="tr-TR"/>
          </a:p>
        </p:txBody>
      </p:sp>
      <p:sp>
        <p:nvSpPr>
          <p:cNvPr id="4" name="Date Placeholder 3">
            <a:extLst>
              <a:ext uri="{FF2B5EF4-FFF2-40B4-BE49-F238E27FC236}">
                <a16:creationId xmlns:a16="http://schemas.microsoft.com/office/drawing/2014/main" id="{663E8BF6-B191-DE09-C26C-0C76564A536F}"/>
              </a:ext>
            </a:extLst>
          </p:cNvPr>
          <p:cNvSpPr>
            <a:spLocks noGrp="1"/>
          </p:cNvSpPr>
          <p:nvPr>
            <p:ph type="dt" sz="half" idx="2"/>
          </p:nvPr>
        </p:nvSpPr>
        <p:spPr>
          <a:xfrm>
            <a:off x="7821613" y="6238875"/>
            <a:ext cx="2754312" cy="323850"/>
          </a:xfrm>
          <a:prstGeom prst="rect">
            <a:avLst/>
          </a:prstGeom>
        </p:spPr>
        <p:txBody>
          <a:bodyPr vert="horz" lIns="91440" tIns="45720" rIns="91440" bIns="45720" rtlCol="0" anchor="ctr"/>
          <a:lstStyle>
            <a:lvl1pPr algn="r" eaLnBrk="1" fontAlgn="auto" hangingPunct="1">
              <a:spcBef>
                <a:spcPts val="0"/>
              </a:spcBef>
              <a:spcAft>
                <a:spcPts val="0"/>
              </a:spcAft>
              <a:defRPr sz="1050">
                <a:solidFill>
                  <a:schemeClr val="tx1">
                    <a:alpha val="70000"/>
                  </a:schemeClr>
                </a:solidFill>
                <a:latin typeface="+mn-lt"/>
              </a:defRPr>
            </a:lvl1pPr>
          </a:lstStyle>
          <a:p>
            <a:pPr>
              <a:defRPr/>
            </a:pPr>
            <a:fld id="{7B435381-8B2F-B64F-B13A-C2A9E336EECD}" type="datetimeFigureOut">
              <a:rPr lang="tr-TR"/>
              <a:pPr>
                <a:defRPr/>
              </a:pPr>
              <a:t>14.10.2025</a:t>
            </a:fld>
            <a:endParaRPr lang="tr-TR"/>
          </a:p>
        </p:txBody>
      </p:sp>
      <p:sp>
        <p:nvSpPr>
          <p:cNvPr id="5" name="Footer Placeholder 4">
            <a:extLst>
              <a:ext uri="{FF2B5EF4-FFF2-40B4-BE49-F238E27FC236}">
                <a16:creationId xmlns:a16="http://schemas.microsoft.com/office/drawing/2014/main" id="{839205E3-AB00-FBAA-C4D3-4839DD91A325}"/>
              </a:ext>
            </a:extLst>
          </p:cNvPr>
          <p:cNvSpPr>
            <a:spLocks noGrp="1"/>
          </p:cNvSpPr>
          <p:nvPr>
            <p:ph type="ftr" sz="quarter" idx="3"/>
          </p:nvPr>
        </p:nvSpPr>
        <p:spPr>
          <a:xfrm>
            <a:off x="1600200" y="6235700"/>
            <a:ext cx="5900738" cy="320675"/>
          </a:xfrm>
          <a:prstGeom prst="rect">
            <a:avLst/>
          </a:prstGeom>
        </p:spPr>
        <p:txBody>
          <a:bodyPr vert="horz" lIns="91440" tIns="45720" rIns="91440" bIns="45720" rtlCol="0" anchor="ctr"/>
          <a:lstStyle>
            <a:lvl1pPr algn="l" eaLnBrk="1" fontAlgn="auto" hangingPunct="1">
              <a:spcBef>
                <a:spcPts val="0"/>
              </a:spcBef>
              <a:spcAft>
                <a:spcPts val="0"/>
              </a:spcAft>
              <a:defRPr sz="1050">
                <a:solidFill>
                  <a:schemeClr val="tx1">
                    <a:alpha val="70000"/>
                  </a:schemeClr>
                </a:solidFill>
                <a:latin typeface="+mn-lt"/>
              </a:defRPr>
            </a:lvl1pPr>
          </a:lstStyle>
          <a:p>
            <a:pPr>
              <a:defRPr/>
            </a:pPr>
            <a:endParaRPr lang="tr-TR"/>
          </a:p>
        </p:txBody>
      </p:sp>
      <p:sp>
        <p:nvSpPr>
          <p:cNvPr id="6" name="Slide Number Placeholder 5">
            <a:extLst>
              <a:ext uri="{FF2B5EF4-FFF2-40B4-BE49-F238E27FC236}">
                <a16:creationId xmlns:a16="http://schemas.microsoft.com/office/drawing/2014/main" id="{677F15E2-EC69-3760-CDCB-66434D6B2893}"/>
              </a:ext>
            </a:extLst>
          </p:cNvPr>
          <p:cNvSpPr>
            <a:spLocks noGrp="1"/>
          </p:cNvSpPr>
          <p:nvPr>
            <p:ph type="sldNum" sz="quarter" idx="4"/>
          </p:nvPr>
        </p:nvSpPr>
        <p:spPr>
          <a:xfrm>
            <a:off x="10758488" y="6218238"/>
            <a:ext cx="366712" cy="365125"/>
          </a:xfrm>
          <a:prstGeom prst="ellipse">
            <a:avLst/>
          </a:prstGeom>
          <a:solidFill>
            <a:srgbClr val="1D1D1D">
              <a:alpha val="70000"/>
            </a:srgbClr>
          </a:solidFill>
        </p:spPr>
        <p:txBody>
          <a:bodyPr vert="horz" lIns="18288" tIns="45720" rIns="18288" bIns="45720" rtlCol="0" anchor="ctr">
            <a:noAutofit/>
          </a:bodyPr>
          <a:lstStyle>
            <a:lvl1pPr algn="ctr" eaLnBrk="1" fontAlgn="auto" hangingPunct="1">
              <a:spcBef>
                <a:spcPts val="0"/>
              </a:spcBef>
              <a:spcAft>
                <a:spcPts val="0"/>
              </a:spcAft>
              <a:defRPr sz="1100" spc="0" baseline="0">
                <a:solidFill>
                  <a:srgbClr val="FFFFFF"/>
                </a:solidFill>
                <a:latin typeface="+mn-lt"/>
              </a:defRPr>
            </a:lvl1pPr>
          </a:lstStyle>
          <a:p>
            <a:pPr>
              <a:defRPr/>
            </a:pPr>
            <a:fld id="{08815882-5300-BD44-8DB8-0583591CD01D}"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4186" r:id="rId1"/>
    <p:sldLayoutId id="2147484187" r:id="rId2"/>
    <p:sldLayoutId id="2147484188" r:id="rId3"/>
    <p:sldLayoutId id="2147484189" r:id="rId4"/>
    <p:sldLayoutId id="2147484190" r:id="rId5"/>
    <p:sldLayoutId id="2147484191" r:id="rId6"/>
    <p:sldLayoutId id="2147484192" r:id="rId7"/>
    <p:sldLayoutId id="2147484195" r:id="rId8"/>
    <p:sldLayoutId id="2147484196" r:id="rId9"/>
    <p:sldLayoutId id="2147484193" r:id="rId10"/>
    <p:sldLayoutId id="2147484194" r:id="rId11"/>
  </p:sldLayoutIdLst>
  <p:txStyles>
    <p:titleStyle>
      <a:lvl1pPr algn="ctr" rtl="0" eaLnBrk="0" fontAlgn="base" hangingPunct="0">
        <a:lnSpc>
          <a:spcPct val="90000"/>
        </a:lnSpc>
        <a:spcBef>
          <a:spcPct val="0"/>
        </a:spcBef>
        <a:spcAft>
          <a:spcPct val="0"/>
        </a:spcAft>
        <a:defRPr sz="2800" kern="1200" cap="all" spc="200">
          <a:solidFill>
            <a:srgbClr val="262626"/>
          </a:solidFill>
          <a:latin typeface="+mj-lt"/>
          <a:ea typeface="+mj-ea"/>
          <a:cs typeface="+mj-cs"/>
        </a:defRPr>
      </a:lvl1pPr>
      <a:lvl2pPr algn="ctr" rtl="0" eaLnBrk="0" fontAlgn="base" hangingPunct="0">
        <a:lnSpc>
          <a:spcPct val="90000"/>
        </a:lnSpc>
        <a:spcBef>
          <a:spcPct val="0"/>
        </a:spcBef>
        <a:spcAft>
          <a:spcPct val="0"/>
        </a:spcAft>
        <a:defRPr sz="2800">
          <a:solidFill>
            <a:srgbClr val="262626"/>
          </a:solidFill>
          <a:latin typeface="Gill Sans MT" panose="020B0502020104020203" pitchFamily="34" charset="0"/>
        </a:defRPr>
      </a:lvl2pPr>
      <a:lvl3pPr algn="ctr" rtl="0" eaLnBrk="0" fontAlgn="base" hangingPunct="0">
        <a:lnSpc>
          <a:spcPct val="90000"/>
        </a:lnSpc>
        <a:spcBef>
          <a:spcPct val="0"/>
        </a:spcBef>
        <a:spcAft>
          <a:spcPct val="0"/>
        </a:spcAft>
        <a:defRPr sz="2800">
          <a:solidFill>
            <a:srgbClr val="262626"/>
          </a:solidFill>
          <a:latin typeface="Gill Sans MT" panose="020B0502020104020203" pitchFamily="34" charset="0"/>
        </a:defRPr>
      </a:lvl3pPr>
      <a:lvl4pPr algn="ctr" rtl="0" eaLnBrk="0" fontAlgn="base" hangingPunct="0">
        <a:lnSpc>
          <a:spcPct val="90000"/>
        </a:lnSpc>
        <a:spcBef>
          <a:spcPct val="0"/>
        </a:spcBef>
        <a:spcAft>
          <a:spcPct val="0"/>
        </a:spcAft>
        <a:defRPr sz="2800">
          <a:solidFill>
            <a:srgbClr val="262626"/>
          </a:solidFill>
          <a:latin typeface="Gill Sans MT" panose="020B0502020104020203" pitchFamily="34" charset="0"/>
        </a:defRPr>
      </a:lvl4pPr>
      <a:lvl5pPr algn="ctr" rtl="0" eaLnBrk="0" fontAlgn="base" hangingPunct="0">
        <a:lnSpc>
          <a:spcPct val="90000"/>
        </a:lnSpc>
        <a:spcBef>
          <a:spcPct val="0"/>
        </a:spcBef>
        <a:spcAft>
          <a:spcPct val="0"/>
        </a:spcAft>
        <a:defRPr sz="2800">
          <a:solidFill>
            <a:srgbClr val="262626"/>
          </a:solidFill>
          <a:latin typeface="Gill Sans MT" panose="020B0502020104020203" pitchFamily="34" charset="0"/>
        </a:defRPr>
      </a:lvl5pPr>
      <a:lvl6pPr marL="457200" algn="ctr" rtl="0" fontAlgn="base">
        <a:lnSpc>
          <a:spcPct val="90000"/>
        </a:lnSpc>
        <a:spcBef>
          <a:spcPct val="0"/>
        </a:spcBef>
        <a:spcAft>
          <a:spcPct val="0"/>
        </a:spcAft>
        <a:defRPr sz="2800">
          <a:solidFill>
            <a:srgbClr val="262626"/>
          </a:solidFill>
          <a:latin typeface="Gill Sans MT" panose="020B0502020104020203" pitchFamily="34" charset="0"/>
        </a:defRPr>
      </a:lvl6pPr>
      <a:lvl7pPr marL="914400" algn="ctr" rtl="0" fontAlgn="base">
        <a:lnSpc>
          <a:spcPct val="90000"/>
        </a:lnSpc>
        <a:spcBef>
          <a:spcPct val="0"/>
        </a:spcBef>
        <a:spcAft>
          <a:spcPct val="0"/>
        </a:spcAft>
        <a:defRPr sz="2800">
          <a:solidFill>
            <a:srgbClr val="262626"/>
          </a:solidFill>
          <a:latin typeface="Gill Sans MT" panose="020B0502020104020203" pitchFamily="34" charset="0"/>
        </a:defRPr>
      </a:lvl7pPr>
      <a:lvl8pPr marL="1371600" algn="ctr" rtl="0" fontAlgn="base">
        <a:lnSpc>
          <a:spcPct val="90000"/>
        </a:lnSpc>
        <a:spcBef>
          <a:spcPct val="0"/>
        </a:spcBef>
        <a:spcAft>
          <a:spcPct val="0"/>
        </a:spcAft>
        <a:defRPr sz="2800">
          <a:solidFill>
            <a:srgbClr val="262626"/>
          </a:solidFill>
          <a:latin typeface="Gill Sans MT" panose="020B0502020104020203" pitchFamily="34" charset="0"/>
        </a:defRPr>
      </a:lvl8pPr>
      <a:lvl9pPr marL="1828800" algn="ctr" rtl="0" fontAlgn="base">
        <a:lnSpc>
          <a:spcPct val="90000"/>
        </a:lnSpc>
        <a:spcBef>
          <a:spcPct val="0"/>
        </a:spcBef>
        <a:spcAft>
          <a:spcPct val="0"/>
        </a:spcAft>
        <a:defRPr sz="2800">
          <a:solidFill>
            <a:srgbClr val="262626"/>
          </a:solidFill>
          <a:latin typeface="Gill Sans MT" panose="020B0502020104020203" pitchFamily="34" charset="0"/>
        </a:defRPr>
      </a:lvl9pPr>
    </p:titleStyle>
    <p:bodyStyle>
      <a:lvl1pPr marL="228600" indent="-228600" algn="l" rtl="0" eaLnBrk="0" fontAlgn="base" hangingPunct="0">
        <a:spcBef>
          <a:spcPts val="1000"/>
        </a:spcBef>
        <a:spcAft>
          <a:spcPct val="0"/>
        </a:spcAft>
        <a:buClr>
          <a:schemeClr val="accent2"/>
        </a:buClr>
        <a:buFont typeface="Arial" panose="020B0604020202020204" pitchFamily="34" charset="0"/>
        <a:buChar char="•"/>
        <a:defRPr kern="1200">
          <a:solidFill>
            <a:srgbClr val="262626"/>
          </a:solidFill>
          <a:latin typeface="+mn-lt"/>
          <a:ea typeface="+mn-ea"/>
          <a:cs typeface="+mn-cs"/>
        </a:defRPr>
      </a:lvl1pPr>
      <a:lvl2pPr marL="457200" indent="-228600" algn="l" rtl="0" eaLnBrk="0" fontAlgn="base" hangingPunct="0">
        <a:spcBef>
          <a:spcPts val="1000"/>
        </a:spcBef>
        <a:spcAft>
          <a:spcPct val="0"/>
        </a:spcAft>
        <a:buClr>
          <a:schemeClr val="accent2"/>
        </a:buClr>
        <a:buFont typeface="Arial" panose="020B0604020202020204" pitchFamily="34" charset="0"/>
        <a:buChar char="•"/>
        <a:defRPr sz="1600" kern="1200">
          <a:solidFill>
            <a:srgbClr val="262626"/>
          </a:solidFill>
          <a:latin typeface="+mn-lt"/>
          <a:ea typeface="+mn-ea"/>
          <a:cs typeface="+mn-cs"/>
        </a:defRPr>
      </a:lvl2pPr>
      <a:lvl3pPr marL="685800" indent="-228600" algn="l" rtl="0" eaLnBrk="0" fontAlgn="base" hangingPunct="0">
        <a:spcBef>
          <a:spcPts val="1000"/>
        </a:spcBef>
        <a:spcAft>
          <a:spcPct val="0"/>
        </a:spcAft>
        <a:buClr>
          <a:schemeClr val="accent2"/>
        </a:buClr>
        <a:buFont typeface="Arial" panose="020B0604020202020204" pitchFamily="34" charset="0"/>
        <a:buChar char="•"/>
        <a:defRPr sz="1600" kern="1200">
          <a:solidFill>
            <a:srgbClr val="262626"/>
          </a:solidFill>
          <a:latin typeface="+mn-lt"/>
          <a:ea typeface="+mn-ea"/>
          <a:cs typeface="+mn-cs"/>
        </a:defRPr>
      </a:lvl3pPr>
      <a:lvl4pPr marL="914400" indent="-228600" algn="l" rtl="0" eaLnBrk="0" fontAlgn="base" hangingPunct="0">
        <a:spcBef>
          <a:spcPts val="1000"/>
        </a:spcBef>
        <a:spcAft>
          <a:spcPct val="0"/>
        </a:spcAft>
        <a:buClr>
          <a:schemeClr val="accent2"/>
        </a:buClr>
        <a:buFont typeface="Arial" panose="020B0604020202020204" pitchFamily="34" charset="0"/>
        <a:buChar char="•"/>
        <a:defRPr sz="1600" kern="1200">
          <a:solidFill>
            <a:srgbClr val="262626"/>
          </a:solidFill>
          <a:latin typeface="+mn-lt"/>
          <a:ea typeface="+mn-ea"/>
          <a:cs typeface="+mn-cs"/>
        </a:defRPr>
      </a:lvl4pPr>
      <a:lvl5pPr marL="1143000" indent="-228600" algn="l" rtl="0" eaLnBrk="0" fontAlgn="base" hangingPunct="0">
        <a:spcBef>
          <a:spcPts val="1000"/>
        </a:spcBef>
        <a:spcAft>
          <a:spcPct val="0"/>
        </a:spcAft>
        <a:buClr>
          <a:schemeClr val="accent2"/>
        </a:buClr>
        <a:buFont typeface="Arial" panose="020B0604020202020204" pitchFamily="34" charset="0"/>
        <a:buChar char="•"/>
        <a:defRPr sz="1600" kern="1200">
          <a:solidFill>
            <a:srgbClr val="262626"/>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oleObject" Target="../embeddings/oleObject3.bin"/><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98112CD-D1E5-DFE7-74D5-0B56780D5CE8}"/>
              </a:ext>
            </a:extLst>
          </p:cNvPr>
          <p:cNvSpPr>
            <a:spLocks noGrp="1"/>
          </p:cNvSpPr>
          <p:nvPr>
            <p:ph type="ctrTitle"/>
          </p:nvPr>
        </p:nvSpPr>
        <p:spPr>
          <a:xfrm>
            <a:off x="1600200" y="2386013"/>
            <a:ext cx="8991600" cy="1646237"/>
          </a:xfrm>
          <a:solidFill>
            <a:schemeClr val="bg1"/>
          </a:solidFill>
          <a:ln>
            <a:solidFill>
              <a:schemeClr val="tx1">
                <a:lumMod val="75000"/>
                <a:lumOff val="25000"/>
              </a:schemeClr>
            </a:solidFill>
          </a:ln>
        </p:spPr>
        <p:txBody>
          <a:bodyPr/>
          <a:lstStyle/>
          <a:p>
            <a:pPr eaLnBrk="1" fontAlgn="auto" hangingPunct="1">
              <a:spcAft>
                <a:spcPts val="0"/>
              </a:spcAft>
              <a:defRPr/>
            </a:pPr>
            <a:r>
              <a:rPr lang="tr-TR" dirty="0"/>
              <a:t>Barışa İhtiyacım Var Kadın İnisiyatifi</a:t>
            </a:r>
          </a:p>
        </p:txBody>
      </p:sp>
      <p:sp>
        <p:nvSpPr>
          <p:cNvPr id="3" name="Alt Başlık 2">
            <a:extLst>
              <a:ext uri="{FF2B5EF4-FFF2-40B4-BE49-F238E27FC236}">
                <a16:creationId xmlns:a16="http://schemas.microsoft.com/office/drawing/2014/main" id="{3CF92583-52A1-5A6C-1F4E-F85BB51E8BF6}"/>
              </a:ext>
            </a:extLst>
          </p:cNvPr>
          <p:cNvSpPr>
            <a:spLocks noGrp="1"/>
          </p:cNvSpPr>
          <p:nvPr>
            <p:ph type="subTitle" idx="1"/>
          </p:nvPr>
        </p:nvSpPr>
        <p:spPr>
          <a:xfrm>
            <a:off x="2695575" y="4352925"/>
            <a:ext cx="6800850" cy="1239838"/>
          </a:xfrm>
        </p:spPr>
        <p:txBody>
          <a:bodyPr rtlCol="0">
            <a:normAutofit lnSpcReduction="10000"/>
          </a:bodyPr>
          <a:lstStyle/>
          <a:p>
            <a:pPr eaLnBrk="1" fontAlgn="auto" hangingPunct="1">
              <a:spcAft>
                <a:spcPts val="0"/>
              </a:spcAft>
              <a:defRPr/>
            </a:pPr>
            <a:r>
              <a:rPr lang="tr-TR" dirty="0"/>
              <a:t>Türkiye Büyük Millet Meclisi</a:t>
            </a:r>
          </a:p>
          <a:p>
            <a:pPr eaLnBrk="1" fontAlgn="auto" hangingPunct="1">
              <a:spcAft>
                <a:spcPts val="0"/>
              </a:spcAft>
              <a:defRPr/>
            </a:pPr>
            <a:r>
              <a:rPr lang="tr-TR" dirty="0"/>
              <a:t>Milli Dayanışma, Kardeşlik ve Demokrasi Komisyonu’na Sunum</a:t>
            </a:r>
          </a:p>
          <a:p>
            <a:pPr eaLnBrk="1" fontAlgn="auto" hangingPunct="1">
              <a:spcAft>
                <a:spcPts val="0"/>
              </a:spcAft>
              <a:defRPr/>
            </a:pPr>
            <a:r>
              <a:rPr lang="tr-TR" dirty="0"/>
              <a:t>15.10.2025</a:t>
            </a:r>
          </a:p>
        </p:txBody>
      </p:sp>
      <p:pic>
        <p:nvPicPr>
          <p:cNvPr id="5" name="Google Shape;103;p1" title="f6d2d6ca-e640-4327-91f2-8de3784bba74.png">
            <a:extLst>
              <a:ext uri="{FF2B5EF4-FFF2-40B4-BE49-F238E27FC236}">
                <a16:creationId xmlns:a16="http://schemas.microsoft.com/office/drawing/2014/main" id="{449FDDEF-8B06-962D-C1BE-4140E9E72C3F}"/>
              </a:ext>
            </a:extLst>
          </p:cNvPr>
          <p:cNvPicPr preferRelativeResize="0"/>
          <p:nvPr/>
        </p:nvPicPr>
        <p:blipFill>
          <a:blip r:embed="rId2">
            <a:alphaModFix/>
          </a:blip>
          <a:stretch>
            <a:fillRect/>
          </a:stretch>
        </p:blipFill>
        <p:spPr>
          <a:xfrm>
            <a:off x="5063338" y="154420"/>
            <a:ext cx="2065325" cy="20653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9E39910-102A-BD34-A8EA-32964AEA8445}"/>
              </a:ext>
            </a:extLst>
          </p:cNvPr>
          <p:cNvSpPr>
            <a:spLocks noGrp="1"/>
          </p:cNvSpPr>
          <p:nvPr>
            <p:ph type="title"/>
          </p:nvPr>
        </p:nvSpPr>
        <p:spPr/>
        <p:txBody>
          <a:bodyPr/>
          <a:lstStyle/>
          <a:p>
            <a:pPr eaLnBrk="1" fontAlgn="auto" hangingPunct="1">
              <a:spcAft>
                <a:spcPts val="0"/>
              </a:spcAft>
              <a:defRPr/>
            </a:pPr>
            <a:r>
              <a:rPr lang="tr-TR" dirty="0">
                <a:solidFill>
                  <a:schemeClr val="tx1">
                    <a:lumMod val="85000"/>
                    <a:lumOff val="15000"/>
                  </a:schemeClr>
                </a:solidFill>
              </a:rPr>
              <a:t>Van’da 2016’dan beri kayyımların kapattığı/durdurduğu hizmetler</a:t>
            </a:r>
          </a:p>
        </p:txBody>
      </p:sp>
      <p:sp>
        <p:nvSpPr>
          <p:cNvPr id="3" name="İçerik Yer Tutucusu 2">
            <a:extLst>
              <a:ext uri="{FF2B5EF4-FFF2-40B4-BE49-F238E27FC236}">
                <a16:creationId xmlns:a16="http://schemas.microsoft.com/office/drawing/2014/main" id="{84FF4B6B-011B-59A5-CE91-78022C1612D1}"/>
              </a:ext>
            </a:extLst>
          </p:cNvPr>
          <p:cNvSpPr>
            <a:spLocks noGrp="1"/>
          </p:cNvSpPr>
          <p:nvPr>
            <p:ph idx="1"/>
          </p:nvPr>
        </p:nvSpPr>
        <p:spPr>
          <a:xfrm>
            <a:off x="2230438" y="2413000"/>
            <a:ext cx="7731125" cy="4164013"/>
          </a:xfrm>
        </p:spPr>
        <p:txBody>
          <a:bodyPr rtlCol="0">
            <a:normAutofit fontScale="92500" lnSpcReduction="20000"/>
          </a:bodyPr>
          <a:lstStyle/>
          <a:p>
            <a:pPr eaLnBrk="1" fontAlgn="auto" hangingPunct="1">
              <a:spcAft>
                <a:spcPts val="0"/>
              </a:spcAft>
              <a:defRPr/>
            </a:pPr>
            <a:r>
              <a:rPr lang="tr-TR" dirty="0">
                <a:solidFill>
                  <a:schemeClr val="tx1"/>
                </a:solidFill>
              </a:rPr>
              <a:t>Van’ın Başkale Belediyesi’ne bağlı kadın atölyesi </a:t>
            </a:r>
          </a:p>
          <a:p>
            <a:pPr eaLnBrk="1" fontAlgn="auto" hangingPunct="1">
              <a:spcAft>
                <a:spcPts val="0"/>
              </a:spcAft>
              <a:defRPr/>
            </a:pPr>
            <a:r>
              <a:rPr lang="tr-TR" dirty="0">
                <a:solidFill>
                  <a:schemeClr val="tx1"/>
                </a:solidFill>
              </a:rPr>
              <a:t>Van Gürpınar Belediyesi’ne bağlı kadın kooperatifi</a:t>
            </a:r>
          </a:p>
          <a:p>
            <a:pPr eaLnBrk="1" fontAlgn="auto" hangingPunct="1">
              <a:spcAft>
                <a:spcPts val="0"/>
              </a:spcAft>
              <a:defRPr/>
            </a:pPr>
            <a:r>
              <a:rPr lang="tr-TR" dirty="0">
                <a:solidFill>
                  <a:schemeClr val="tx1"/>
                </a:solidFill>
              </a:rPr>
              <a:t>Van Saray Belediyesi’nde kadınların üretim yaptığı seralar</a:t>
            </a:r>
          </a:p>
          <a:p>
            <a:pPr eaLnBrk="1" fontAlgn="auto" hangingPunct="1">
              <a:spcAft>
                <a:spcPts val="0"/>
              </a:spcAft>
              <a:defRPr/>
            </a:pPr>
            <a:r>
              <a:rPr lang="tr-TR" dirty="0">
                <a:solidFill>
                  <a:schemeClr val="tx1"/>
                </a:solidFill>
              </a:rPr>
              <a:t>Van İpekyolu Belediyesi’nin kadın emeği halk pazarı, 202 kişilik yükseköğrenim kız öğrenci yurdu projesi ve belediyenin açmış olduğu kadın ve çocuk sağlığı kabini</a:t>
            </a:r>
          </a:p>
          <a:p>
            <a:pPr eaLnBrk="1" fontAlgn="auto" hangingPunct="1">
              <a:spcAft>
                <a:spcPts val="0"/>
              </a:spcAft>
              <a:defRPr/>
            </a:pPr>
            <a:r>
              <a:rPr lang="tr-TR" dirty="0">
                <a:solidFill>
                  <a:schemeClr val="tx1"/>
                </a:solidFill>
              </a:rPr>
              <a:t>Van Edremit Belediyesi’nin kadın kilim atölyeleri ve “Mor Satış Noktaları” projesi</a:t>
            </a:r>
          </a:p>
          <a:p>
            <a:pPr eaLnBrk="1" fontAlgn="auto" hangingPunct="1">
              <a:spcAft>
                <a:spcPts val="0"/>
              </a:spcAft>
              <a:defRPr/>
            </a:pPr>
            <a:r>
              <a:rPr lang="tr-TR" dirty="0">
                <a:solidFill>
                  <a:schemeClr val="tx1"/>
                </a:solidFill>
              </a:rPr>
              <a:t>Kadınlara hizmet veren 52 kurum</a:t>
            </a:r>
          </a:p>
          <a:p>
            <a:pPr eaLnBrk="1" fontAlgn="auto" hangingPunct="1">
              <a:spcAft>
                <a:spcPts val="0"/>
              </a:spcAft>
              <a:defRPr/>
            </a:pPr>
            <a:r>
              <a:rPr lang="tr-TR" dirty="0">
                <a:solidFill>
                  <a:schemeClr val="tx1"/>
                </a:solidFill>
              </a:rPr>
              <a:t>Kadın sığınağı </a:t>
            </a:r>
          </a:p>
          <a:p>
            <a:pPr eaLnBrk="1" fontAlgn="auto" hangingPunct="1">
              <a:spcAft>
                <a:spcPts val="0"/>
              </a:spcAft>
              <a:defRPr/>
            </a:pPr>
            <a:r>
              <a:rPr lang="tr-TR" dirty="0">
                <a:solidFill>
                  <a:schemeClr val="tx1"/>
                </a:solidFill>
              </a:rPr>
              <a:t>“Alo Şiddet Hattı”</a:t>
            </a:r>
          </a:p>
          <a:p>
            <a:pPr eaLnBrk="1" fontAlgn="auto" hangingPunct="1">
              <a:spcAft>
                <a:spcPts val="0"/>
              </a:spcAft>
              <a:defRPr/>
            </a:pPr>
            <a:r>
              <a:rPr lang="tr-TR" dirty="0">
                <a:solidFill>
                  <a:schemeClr val="tx1"/>
                </a:solidFill>
              </a:rPr>
              <a:t>Van barosuyla kadına yönelik şiddetle mücadele amacıyla imzalanan “Adli Yardım Protokolü” </a:t>
            </a:r>
          </a:p>
          <a:p>
            <a:pPr eaLnBrk="1" fontAlgn="auto" hangingPunct="1">
              <a:spcAft>
                <a:spcPts val="0"/>
              </a:spcAft>
              <a:defRPr/>
            </a:pPr>
            <a:r>
              <a:rPr lang="tr-TR" dirty="0" err="1">
                <a:solidFill>
                  <a:schemeClr val="tx1"/>
                </a:solidFill>
              </a:rPr>
              <a:t>Şamiran</a:t>
            </a:r>
            <a:r>
              <a:rPr lang="tr-TR" dirty="0">
                <a:solidFill>
                  <a:schemeClr val="tx1"/>
                </a:solidFill>
              </a:rPr>
              <a:t> Kadın Yaşam Merkezi</a:t>
            </a:r>
          </a:p>
          <a:p>
            <a:pPr eaLnBrk="1" fontAlgn="auto" hangingPunct="1">
              <a:spcAft>
                <a:spcPts val="0"/>
              </a:spcAft>
              <a:defRPr/>
            </a:pPr>
            <a:r>
              <a:rPr lang="tr-TR" dirty="0">
                <a:solidFill>
                  <a:schemeClr val="tx1"/>
                </a:solidFill>
              </a:rPr>
              <a:t>Kadınların kente ücretsiz erişimini sağlayan Jin Kart uygulaması.</a:t>
            </a:r>
          </a:p>
          <a:p>
            <a:pPr eaLnBrk="1" fontAlgn="auto" hangingPunct="1">
              <a:spcAft>
                <a:spcPts val="0"/>
              </a:spcAft>
              <a:defRPr/>
            </a:pPr>
            <a:endParaRPr lang="tr-TR" dirty="0">
              <a:solidFill>
                <a:schemeClr val="tx1"/>
              </a:solidFill>
            </a:endParaRPr>
          </a:p>
          <a:p>
            <a:pPr eaLnBrk="1" fontAlgn="auto" hangingPunct="1">
              <a:spcAft>
                <a:spcPts val="0"/>
              </a:spcAft>
              <a:defRPr/>
            </a:pPr>
            <a:endParaRPr lang="tr-TR" dirty="0">
              <a:solidFill>
                <a:schemeClr val="tx1">
                  <a:lumMod val="85000"/>
                  <a:lumOff val="15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D7EE36A-CBB4-FEAE-FF42-E68760505238}"/>
              </a:ext>
            </a:extLst>
          </p:cNvPr>
          <p:cNvSpPr>
            <a:spLocks noGrp="1"/>
          </p:cNvSpPr>
          <p:nvPr>
            <p:ph type="title"/>
          </p:nvPr>
        </p:nvSpPr>
        <p:spPr/>
        <p:txBody>
          <a:bodyPr/>
          <a:lstStyle/>
          <a:p>
            <a:pPr eaLnBrk="1" fontAlgn="auto" hangingPunct="1">
              <a:spcAft>
                <a:spcPts val="0"/>
              </a:spcAft>
              <a:defRPr/>
            </a:pPr>
            <a:r>
              <a:rPr lang="tr-TR" dirty="0">
                <a:solidFill>
                  <a:schemeClr val="tx1">
                    <a:lumMod val="85000"/>
                    <a:lumOff val="15000"/>
                  </a:schemeClr>
                </a:solidFill>
              </a:rPr>
              <a:t>Kayyım uygulamalarına karşı Yasal dayanak</a:t>
            </a:r>
          </a:p>
        </p:txBody>
      </p:sp>
      <p:sp>
        <p:nvSpPr>
          <p:cNvPr id="3" name="İçerik Yer Tutucusu 2">
            <a:extLst>
              <a:ext uri="{FF2B5EF4-FFF2-40B4-BE49-F238E27FC236}">
                <a16:creationId xmlns:a16="http://schemas.microsoft.com/office/drawing/2014/main" id="{5DBA22AD-36F8-3F84-9510-08A8918C7432}"/>
              </a:ext>
            </a:extLst>
          </p:cNvPr>
          <p:cNvSpPr>
            <a:spLocks noGrp="1"/>
          </p:cNvSpPr>
          <p:nvPr>
            <p:ph idx="1"/>
          </p:nvPr>
        </p:nvSpPr>
        <p:spPr>
          <a:xfrm>
            <a:off x="2230438" y="2325688"/>
            <a:ext cx="7731125" cy="4171950"/>
          </a:xfrm>
        </p:spPr>
        <p:txBody>
          <a:bodyPr rtlCol="0">
            <a:normAutofit fontScale="92500" lnSpcReduction="20000"/>
          </a:bodyPr>
          <a:lstStyle/>
          <a:p>
            <a:pPr eaLnBrk="1" fontAlgn="auto" hangingPunct="1">
              <a:spcAft>
                <a:spcPts val="0"/>
              </a:spcAft>
              <a:defRPr/>
            </a:pPr>
            <a:r>
              <a:rPr lang="tr-TR" i="1" u="sng" dirty="0">
                <a:solidFill>
                  <a:schemeClr val="tx1"/>
                </a:solidFill>
              </a:rPr>
              <a:t>Anayasa</a:t>
            </a:r>
            <a:r>
              <a:rPr lang="tr-TR" i="1" dirty="0">
                <a:solidFill>
                  <a:schemeClr val="tx1"/>
                </a:solidFill>
              </a:rPr>
              <a:t>’nın 2. maddesi</a:t>
            </a:r>
            <a:r>
              <a:rPr lang="tr-TR" dirty="0">
                <a:solidFill>
                  <a:schemeClr val="tx1"/>
                </a:solidFill>
              </a:rPr>
              <a:t>, Türkiye Cumhuriyeti’nin demokratik bir hukuk devleti olduğunu belirtiyor. </a:t>
            </a:r>
            <a:r>
              <a:rPr lang="tr-TR" i="1" dirty="0">
                <a:solidFill>
                  <a:schemeClr val="tx1"/>
                </a:solidFill>
              </a:rPr>
              <a:t>10. madde </a:t>
            </a:r>
            <a:r>
              <a:rPr lang="tr-TR" dirty="0">
                <a:solidFill>
                  <a:schemeClr val="tx1"/>
                </a:solidFill>
              </a:rPr>
              <a:t>kadın-erkek eşitliğini güvence altına alırken, devleti de bu eşitliğin yaşama geçirilmesini sağlamakla yükümlü kılıyor. </a:t>
            </a:r>
            <a:r>
              <a:rPr lang="tr-TR" i="1" dirty="0">
                <a:solidFill>
                  <a:schemeClr val="tx1"/>
                </a:solidFill>
              </a:rPr>
              <a:t>67. madde </a:t>
            </a:r>
            <a:r>
              <a:rPr lang="tr-TR" dirty="0">
                <a:solidFill>
                  <a:schemeClr val="tx1"/>
                </a:solidFill>
              </a:rPr>
              <a:t>ile vatandaşların seçme, seçilme ve siyasi faaliyette bulunma hakları güvence altına alınıyor. </a:t>
            </a:r>
            <a:r>
              <a:rPr lang="tr-TR" i="1" dirty="0">
                <a:solidFill>
                  <a:schemeClr val="tx1"/>
                </a:solidFill>
              </a:rPr>
              <a:t>127. madde </a:t>
            </a:r>
            <a:r>
              <a:rPr lang="tr-TR" dirty="0">
                <a:solidFill>
                  <a:schemeClr val="tx1"/>
                </a:solidFill>
              </a:rPr>
              <a:t>ise, mahalli idarelerin, seçmenler tarafından seçilen organlar eliyle yönetileceğini ifade ediyor. </a:t>
            </a:r>
          </a:p>
          <a:p>
            <a:pPr eaLnBrk="1" fontAlgn="auto" hangingPunct="1">
              <a:spcAft>
                <a:spcPts val="0"/>
              </a:spcAft>
              <a:defRPr/>
            </a:pPr>
            <a:r>
              <a:rPr lang="tr-TR" i="1" u="sng" dirty="0">
                <a:solidFill>
                  <a:schemeClr val="tx1"/>
                </a:solidFill>
              </a:rPr>
              <a:t>Avrupa İnsan Hakları Sözleşmesi 1 </a:t>
            </a:r>
            <a:r>
              <a:rPr lang="tr-TR" i="1" u="sng" dirty="0" err="1">
                <a:solidFill>
                  <a:schemeClr val="tx1"/>
                </a:solidFill>
              </a:rPr>
              <a:t>No’lu</a:t>
            </a:r>
            <a:r>
              <a:rPr lang="tr-TR" i="1" u="sng" dirty="0">
                <a:solidFill>
                  <a:schemeClr val="tx1"/>
                </a:solidFill>
              </a:rPr>
              <a:t> Protokol</a:t>
            </a:r>
            <a:r>
              <a:rPr lang="tr-TR" i="1" dirty="0">
                <a:solidFill>
                  <a:schemeClr val="tx1"/>
                </a:solidFill>
              </a:rPr>
              <a:t>, 3. madde </a:t>
            </a:r>
            <a:r>
              <a:rPr lang="tr-TR" dirty="0">
                <a:solidFill>
                  <a:schemeClr val="tx1"/>
                </a:solidFill>
              </a:rPr>
              <a:t>serbest seçim hakkını esas alıyor. </a:t>
            </a:r>
          </a:p>
          <a:p>
            <a:pPr eaLnBrk="1" fontAlgn="auto" hangingPunct="1">
              <a:spcAft>
                <a:spcPts val="0"/>
              </a:spcAft>
              <a:defRPr/>
            </a:pPr>
            <a:r>
              <a:rPr lang="tr-TR" i="1" u="sng" dirty="0">
                <a:solidFill>
                  <a:schemeClr val="tx1"/>
                </a:solidFill>
              </a:rPr>
              <a:t>CEDAW 7. madde</a:t>
            </a:r>
            <a:r>
              <a:rPr lang="tr-TR" dirty="0">
                <a:solidFill>
                  <a:schemeClr val="tx1"/>
                </a:solidFill>
              </a:rPr>
              <a:t>, kadınların siyasi ve kamusal hayata eşit katılımı için hükümetlere gerekli koruyucu, güçlendirici ve geliştirici tedbirleri almaları sorumluluğunu yüklüyor. </a:t>
            </a:r>
          </a:p>
          <a:p>
            <a:pPr eaLnBrk="1" fontAlgn="auto" hangingPunct="1">
              <a:spcAft>
                <a:spcPts val="0"/>
              </a:spcAft>
              <a:defRPr/>
            </a:pPr>
            <a:r>
              <a:rPr lang="tr-TR" i="1" u="sng" dirty="0">
                <a:solidFill>
                  <a:schemeClr val="tx1"/>
                </a:solidFill>
              </a:rPr>
              <a:t>BM Medeni ve Siyasal Haklar Sözleşmesi</a:t>
            </a:r>
            <a:r>
              <a:rPr lang="tr-TR" i="1" dirty="0">
                <a:solidFill>
                  <a:schemeClr val="tx1"/>
                </a:solidFill>
              </a:rPr>
              <a:t> 25. madde</a:t>
            </a:r>
            <a:r>
              <a:rPr lang="tr-TR" dirty="0">
                <a:solidFill>
                  <a:schemeClr val="tx1"/>
                </a:solidFill>
              </a:rPr>
              <a:t>, yurttaşların kamu işlerine serbestçe seçilmiş temsilciler aracılığıyla katılım hakkını güvence altına alıyor.</a:t>
            </a:r>
          </a:p>
          <a:p>
            <a:pPr eaLnBrk="1" fontAlgn="auto" hangingPunct="1">
              <a:spcAft>
                <a:spcPts val="0"/>
              </a:spcAft>
              <a:defRPr/>
            </a:pPr>
            <a:r>
              <a:rPr lang="tr-TR" i="1" u="sng" dirty="0">
                <a:solidFill>
                  <a:schemeClr val="tx1"/>
                </a:solidFill>
              </a:rPr>
              <a:t>Avrupa İnsan Hakları Mahkemesi</a:t>
            </a:r>
            <a:r>
              <a:rPr lang="tr-TR" dirty="0">
                <a:solidFill>
                  <a:schemeClr val="tx1"/>
                </a:solidFill>
              </a:rPr>
              <a:t>’nin Ahmet Türk/Türkiye ve Demirtaş/Türkiye kararları, seçilmiş bir belediye başkanının yerine kayyum atanmasını seçmen iradesinin ihlali olarak değerlendirdiğini, siyasi saiklerle tutuklamaları da demokratik toplum düzenine aykırı gördüğünü gösteriyor.</a:t>
            </a:r>
          </a:p>
          <a:p>
            <a:pPr eaLnBrk="1" fontAlgn="auto" hangingPunct="1">
              <a:spcAft>
                <a:spcPts val="0"/>
              </a:spcAft>
              <a:defRPr/>
            </a:pPr>
            <a:endParaRPr lang="tr-TR" dirty="0">
              <a:solidFill>
                <a:schemeClr val="tx1">
                  <a:lumMod val="85000"/>
                  <a:lumOff val="15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AA1F0E5-6EEF-D8CA-9DE2-7F1C462632CF}"/>
              </a:ext>
            </a:extLst>
          </p:cNvPr>
          <p:cNvSpPr>
            <a:spLocks noGrp="1"/>
          </p:cNvSpPr>
          <p:nvPr>
            <p:ph type="title"/>
          </p:nvPr>
        </p:nvSpPr>
        <p:spPr/>
        <p:txBody>
          <a:bodyPr/>
          <a:lstStyle/>
          <a:p>
            <a:pPr eaLnBrk="1" fontAlgn="auto" hangingPunct="1">
              <a:spcAft>
                <a:spcPts val="0"/>
              </a:spcAft>
              <a:defRPr/>
            </a:pPr>
            <a:r>
              <a:rPr lang="tr-TR" dirty="0">
                <a:solidFill>
                  <a:schemeClr val="tx1">
                    <a:lumMod val="85000"/>
                    <a:lumOff val="15000"/>
                  </a:schemeClr>
                </a:solidFill>
              </a:rPr>
              <a:t>anadil niye bir kadın meselesi?</a:t>
            </a:r>
          </a:p>
        </p:txBody>
      </p:sp>
      <p:sp>
        <p:nvSpPr>
          <p:cNvPr id="34818" name="İçerik Yer Tutucusu 2">
            <a:extLst>
              <a:ext uri="{FF2B5EF4-FFF2-40B4-BE49-F238E27FC236}">
                <a16:creationId xmlns:a16="http://schemas.microsoft.com/office/drawing/2014/main" id="{6C467D8A-4076-91A4-FC6E-500DEBC69E7B}"/>
              </a:ext>
            </a:extLst>
          </p:cNvPr>
          <p:cNvSpPr>
            <a:spLocks noGrp="1" noChangeArrowheads="1"/>
          </p:cNvSpPr>
          <p:nvPr>
            <p:ph idx="1"/>
          </p:nvPr>
        </p:nvSpPr>
        <p:spPr/>
        <p:txBody>
          <a:bodyPr/>
          <a:lstStyle/>
          <a:p>
            <a:pPr eaLnBrk="1" hangingPunct="1"/>
            <a:r>
              <a:rPr lang="tr-TR" altLang="tr-TR" sz="2400" dirty="0"/>
              <a:t>Türkçe bilmeyenler okuma yazma da bilmiyor, okuma yazma bilmeyenlerin </a:t>
            </a:r>
            <a:r>
              <a:rPr lang="tr-TR" altLang="tr-TR" sz="2400" u="sng" dirty="0"/>
              <a:t>%80’inden fazlası</a:t>
            </a:r>
            <a:r>
              <a:rPr lang="tr-TR" altLang="tr-TR" sz="2400" dirty="0"/>
              <a:t> kadın. </a:t>
            </a:r>
          </a:p>
          <a:p>
            <a:pPr eaLnBrk="1" hangingPunct="1"/>
            <a:r>
              <a:rPr lang="tr-TR" altLang="tr-TR" sz="2400" dirty="0"/>
              <a:t>Bu kadınlar anadillerinde iletişim kuruyor.</a:t>
            </a:r>
          </a:p>
          <a:p>
            <a:pPr eaLnBrk="1" hangingPunct="1"/>
            <a:r>
              <a:rPr lang="tr-TR" altLang="tr-TR" sz="2400" dirty="0">
                <a:solidFill>
                  <a:schemeClr val="tx1"/>
                </a:solidFill>
              </a:rPr>
              <a:t>18 yaş ve altındakiler ağırlıklı olarak aralarında ve anne-babalarıyla Türkçe konuşurken bir üst kuşak ise kendi arasında ve kendi ebeveynleriyle çoğunlukla anadilinde konuşuyor.</a:t>
            </a:r>
            <a:endParaRPr lang="tr-TR" altLang="tr-TR"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6B7019E-5CE7-8D64-EED4-19484FCD75B2}"/>
              </a:ext>
            </a:extLst>
          </p:cNvPr>
          <p:cNvSpPr>
            <a:spLocks noGrp="1"/>
          </p:cNvSpPr>
          <p:nvPr>
            <p:ph type="title"/>
          </p:nvPr>
        </p:nvSpPr>
        <p:spPr/>
        <p:txBody>
          <a:bodyPr/>
          <a:lstStyle/>
          <a:p>
            <a:pPr eaLnBrk="1" fontAlgn="auto" hangingPunct="1">
              <a:spcAft>
                <a:spcPts val="0"/>
              </a:spcAft>
              <a:defRPr/>
            </a:pPr>
            <a:r>
              <a:rPr lang="tr-TR" dirty="0">
                <a:solidFill>
                  <a:schemeClr val="tx1">
                    <a:lumMod val="85000"/>
                    <a:lumOff val="15000"/>
                  </a:schemeClr>
                </a:solidFill>
              </a:rPr>
              <a:t>Anadilinde hizmete erişememenin sonuçları</a:t>
            </a:r>
          </a:p>
        </p:txBody>
      </p:sp>
      <p:sp>
        <p:nvSpPr>
          <p:cNvPr id="36866" name="İçerik Yer Tutucusu 2">
            <a:extLst>
              <a:ext uri="{FF2B5EF4-FFF2-40B4-BE49-F238E27FC236}">
                <a16:creationId xmlns:a16="http://schemas.microsoft.com/office/drawing/2014/main" id="{1B1D316B-15C1-64CB-A0E2-16073E55AB5F}"/>
              </a:ext>
            </a:extLst>
          </p:cNvPr>
          <p:cNvSpPr>
            <a:spLocks noGrp="1" noChangeArrowheads="1"/>
          </p:cNvSpPr>
          <p:nvPr>
            <p:ph idx="1"/>
          </p:nvPr>
        </p:nvSpPr>
        <p:spPr/>
        <p:txBody>
          <a:bodyPr/>
          <a:lstStyle/>
          <a:p>
            <a:pPr eaLnBrk="1" hangingPunct="1"/>
            <a:r>
              <a:rPr lang="tr-TR" altLang="tr-TR" sz="2400" u="sng" dirty="0"/>
              <a:t>Fatma </a:t>
            </a:r>
            <a:r>
              <a:rPr lang="tr-TR" altLang="tr-TR" sz="2400" u="sng" dirty="0" err="1"/>
              <a:t>Altınmakas</a:t>
            </a:r>
            <a:r>
              <a:rPr lang="tr-TR" altLang="tr-TR" sz="2400" u="sng" dirty="0"/>
              <a:t> cinayeti:</a:t>
            </a:r>
            <a:r>
              <a:rPr lang="tr-TR" altLang="tr-TR" sz="2400" dirty="0"/>
              <a:t> </a:t>
            </a:r>
            <a:r>
              <a:rPr lang="tr-TR" altLang="tr-TR" sz="2400" dirty="0">
                <a:solidFill>
                  <a:schemeClr val="tx1"/>
                </a:solidFill>
              </a:rPr>
              <a:t> Fatma </a:t>
            </a:r>
            <a:r>
              <a:rPr lang="tr-TR" altLang="tr-TR" sz="2400" dirty="0" err="1">
                <a:solidFill>
                  <a:schemeClr val="tx1"/>
                </a:solidFill>
              </a:rPr>
              <a:t>Altınmakas</a:t>
            </a:r>
            <a:r>
              <a:rPr lang="tr-TR" altLang="tr-TR" sz="2400" dirty="0">
                <a:solidFill>
                  <a:schemeClr val="tx1"/>
                </a:solidFill>
              </a:rPr>
              <a:t>, Temmuz 2020’de Muş’un Malazgirt ilçesinde, kocasının erkek kardeşinden, kendisine tecavüz ettiği ve ölümle tehdit ettiği gerekçesiyle şikayetçi olmuştu. Karakolda Kürtçe tercüman olmadığı için şikayetinin doğru düzgün alınamadığı ortaya çıktı. Fail serbest bırakıldı, Fatma </a:t>
            </a:r>
            <a:r>
              <a:rPr lang="tr-TR" altLang="tr-TR" sz="2400" dirty="0" err="1">
                <a:solidFill>
                  <a:schemeClr val="tx1"/>
                </a:solidFill>
              </a:rPr>
              <a:t>Altınmakas</a:t>
            </a:r>
            <a:r>
              <a:rPr lang="tr-TR" altLang="tr-TR" sz="2400" dirty="0">
                <a:solidFill>
                  <a:schemeClr val="tx1"/>
                </a:solidFill>
              </a:rPr>
              <a:t> kocası tarafından öldürüldü.</a:t>
            </a:r>
            <a:endParaRPr lang="tr-TR" altLang="tr-TR" sz="2400" dirty="0"/>
          </a:p>
          <a:p>
            <a:pPr eaLnBrk="1" hangingPunct="1"/>
            <a:endParaRPr lang="tr-TR" altLang="tr-T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1879BD3-42DA-AB2E-B967-2C87C2524BC0}"/>
              </a:ext>
            </a:extLst>
          </p:cNvPr>
          <p:cNvSpPr>
            <a:spLocks noGrp="1"/>
          </p:cNvSpPr>
          <p:nvPr>
            <p:ph type="title"/>
          </p:nvPr>
        </p:nvSpPr>
        <p:spPr/>
        <p:txBody>
          <a:bodyPr/>
          <a:lstStyle/>
          <a:p>
            <a:pPr eaLnBrk="1" fontAlgn="auto" hangingPunct="1">
              <a:spcAft>
                <a:spcPts val="0"/>
              </a:spcAft>
              <a:defRPr/>
            </a:pPr>
            <a:r>
              <a:rPr lang="tr-TR" dirty="0">
                <a:solidFill>
                  <a:schemeClr val="tx1">
                    <a:lumMod val="85000"/>
                    <a:lumOff val="15000"/>
                  </a:schemeClr>
                </a:solidFill>
              </a:rPr>
              <a:t>Anadilinde hizmete erişememenin sonuçları</a:t>
            </a:r>
          </a:p>
        </p:txBody>
      </p:sp>
      <p:sp>
        <p:nvSpPr>
          <p:cNvPr id="38914" name="İçerik Yer Tutucusu 2">
            <a:extLst>
              <a:ext uri="{FF2B5EF4-FFF2-40B4-BE49-F238E27FC236}">
                <a16:creationId xmlns:a16="http://schemas.microsoft.com/office/drawing/2014/main" id="{E2B16C38-ED52-3D20-B743-7B1DD6669CFD}"/>
              </a:ext>
            </a:extLst>
          </p:cNvPr>
          <p:cNvSpPr>
            <a:spLocks noGrp="1" noChangeArrowheads="1"/>
          </p:cNvSpPr>
          <p:nvPr>
            <p:ph idx="1"/>
          </p:nvPr>
        </p:nvSpPr>
        <p:spPr>
          <a:xfrm>
            <a:off x="2230438" y="2525713"/>
            <a:ext cx="7731125" cy="3938587"/>
          </a:xfrm>
        </p:spPr>
        <p:txBody>
          <a:bodyPr/>
          <a:lstStyle/>
          <a:p>
            <a:pPr eaLnBrk="1" hangingPunct="1"/>
            <a:r>
              <a:rPr lang="tr-TR" altLang="tr-TR" dirty="0">
                <a:solidFill>
                  <a:schemeClr val="tx1"/>
                </a:solidFill>
              </a:rPr>
              <a:t>2019 yılında Batman’da </a:t>
            </a:r>
            <a:r>
              <a:rPr lang="tr-TR" altLang="tr-TR" dirty="0" err="1">
                <a:solidFill>
                  <a:schemeClr val="tx1"/>
                </a:solidFill>
              </a:rPr>
              <a:t>Tenzire</a:t>
            </a:r>
            <a:r>
              <a:rPr lang="tr-TR" altLang="tr-TR" dirty="0">
                <a:solidFill>
                  <a:schemeClr val="tx1"/>
                </a:solidFill>
              </a:rPr>
              <a:t> Çetin isimli bir kadın, </a:t>
            </a:r>
            <a:r>
              <a:rPr lang="tr-TR" altLang="tr-TR" u="sng" dirty="0">
                <a:solidFill>
                  <a:schemeClr val="tx1"/>
                </a:solidFill>
              </a:rPr>
              <a:t>TÜİK anketine </a:t>
            </a:r>
            <a:r>
              <a:rPr lang="tr-TR" altLang="tr-TR" dirty="0">
                <a:solidFill>
                  <a:schemeClr val="tx1"/>
                </a:solidFill>
              </a:rPr>
              <a:t>Türkçe cevap vermediği için, Türkçe bilmediğini söylemesine rağmen 55 bin lira para cezasına çarptırıldı. </a:t>
            </a:r>
          </a:p>
          <a:p>
            <a:pPr eaLnBrk="1" hangingPunct="1"/>
            <a:r>
              <a:rPr lang="tr-TR" altLang="tr-TR" dirty="0">
                <a:solidFill>
                  <a:schemeClr val="tx1"/>
                </a:solidFill>
              </a:rPr>
              <a:t>Yine Batman’da Fevziye Başaran isimli bir kadın 2020 yılında, Kürtçe hizmet verilmediği için </a:t>
            </a:r>
            <a:r>
              <a:rPr lang="tr-TR" altLang="tr-TR" u="sng" dirty="0">
                <a:solidFill>
                  <a:schemeClr val="tx1"/>
                </a:solidFill>
              </a:rPr>
              <a:t>Türk Telekom hattını</a:t>
            </a:r>
            <a:r>
              <a:rPr lang="tr-TR" altLang="tr-TR" dirty="0">
                <a:solidFill>
                  <a:schemeClr val="tx1"/>
                </a:solidFill>
              </a:rPr>
              <a:t> kapatamadı. Tepkiler üzerine Kürtçe hizmet verilmeye başlandı. </a:t>
            </a:r>
            <a:endParaRPr lang="tr-TR" altLang="tr-TR" dirty="0"/>
          </a:p>
          <a:p>
            <a:pPr eaLnBrk="1" hangingPunct="1"/>
            <a:r>
              <a:rPr lang="tr-TR" altLang="tr-TR" dirty="0">
                <a:solidFill>
                  <a:schemeClr val="tx1"/>
                </a:solidFill>
              </a:rPr>
              <a:t>Kimi araştırmalarda, Kürt illerinde, Türkiye’nin diğer bölgeleriyle kıyaslandığında, kadınlara kanser tanısının daha geç konulduğu görülmüş, kadın hastaların tedavi için ancak kanserin vücuda yayılmış olduğu ileri evre/son evre olan bir aşamada hastaneye başvurdukları ortaya konmuştur. Bunun en önemli nedenlerinden birisi, Kürt kadınların anadilinde sağlık hizmeti alamaması, dolayısıyla </a:t>
            </a:r>
            <a:r>
              <a:rPr lang="tr-TR" altLang="tr-TR" u="sng" dirty="0">
                <a:solidFill>
                  <a:schemeClr val="tx1"/>
                </a:solidFill>
              </a:rPr>
              <a:t>sağlık hizmetlerine etkili bir biçimde erişememesi</a:t>
            </a:r>
            <a:r>
              <a:rPr lang="tr-TR" altLang="tr-TR" dirty="0">
                <a:solidFill>
                  <a:schemeClr val="tx1"/>
                </a:solidFill>
              </a:rPr>
              <a:t> olarak tespit edilmiştir. </a:t>
            </a:r>
          </a:p>
          <a:p>
            <a:pPr eaLnBrk="1" hangingPunct="1"/>
            <a:endParaRPr lang="tr-TR" altLang="tr-T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İçerik Yer Tutucusu 4">
            <a:extLst>
              <a:ext uri="{FF2B5EF4-FFF2-40B4-BE49-F238E27FC236}">
                <a16:creationId xmlns:a16="http://schemas.microsoft.com/office/drawing/2014/main" id="{0897A409-DAEC-990D-15E0-18AC672E8C4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01688" y="992188"/>
            <a:ext cx="6094412" cy="4873625"/>
          </a:xfrm>
        </p:spPr>
      </p:pic>
      <p:sp>
        <p:nvSpPr>
          <p:cNvPr id="40962" name="Metin kutusu 5">
            <a:extLst>
              <a:ext uri="{FF2B5EF4-FFF2-40B4-BE49-F238E27FC236}">
                <a16:creationId xmlns:a16="http://schemas.microsoft.com/office/drawing/2014/main" id="{4746890C-9AF3-1BE6-7A9E-DA37CAA4461A}"/>
              </a:ext>
            </a:extLst>
          </p:cNvPr>
          <p:cNvSpPr txBox="1">
            <a:spLocks noChangeArrowheads="1"/>
          </p:cNvSpPr>
          <p:nvPr/>
        </p:nvSpPr>
        <p:spPr bwMode="auto">
          <a:xfrm>
            <a:off x="7331075" y="2967038"/>
            <a:ext cx="40592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eaLnBrk="1" hangingPunct="1"/>
            <a:r>
              <a:rPr lang="tr-TR" altLang="tr-TR"/>
              <a:t>Mart 2016, Yüksekova.</a:t>
            </a:r>
          </a:p>
          <a:p>
            <a:pPr eaLnBrk="1" hangingPunct="1"/>
            <a:r>
              <a:rPr lang="tr-TR" altLang="tr-TR"/>
              <a:t>Aynadaki yazı:  Aşk Yüksekova’da yaşanıyor güzelim. Gonyalı, Beyşehir.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47C2172-16FF-D3EA-1069-04BBC913652F}"/>
              </a:ext>
            </a:extLst>
          </p:cNvPr>
          <p:cNvSpPr>
            <a:spLocks noGrp="1"/>
          </p:cNvSpPr>
          <p:nvPr>
            <p:ph type="title"/>
          </p:nvPr>
        </p:nvSpPr>
        <p:spPr/>
        <p:txBody>
          <a:bodyPr/>
          <a:lstStyle/>
          <a:p>
            <a:pPr eaLnBrk="1" fontAlgn="auto" hangingPunct="1">
              <a:spcAft>
                <a:spcPts val="0"/>
              </a:spcAft>
              <a:defRPr/>
            </a:pPr>
            <a:r>
              <a:rPr lang="tr-TR" dirty="0">
                <a:solidFill>
                  <a:schemeClr val="tx1">
                    <a:lumMod val="85000"/>
                    <a:lumOff val="15000"/>
                  </a:schemeClr>
                </a:solidFill>
              </a:rPr>
              <a:t>2016 sonrası basına yansıyan cinsel şiddet davaları </a:t>
            </a:r>
          </a:p>
        </p:txBody>
      </p:sp>
      <p:sp>
        <p:nvSpPr>
          <p:cNvPr id="3" name="İçerik Yer Tutucusu 2">
            <a:extLst>
              <a:ext uri="{FF2B5EF4-FFF2-40B4-BE49-F238E27FC236}">
                <a16:creationId xmlns:a16="http://schemas.microsoft.com/office/drawing/2014/main" id="{0015DFF9-3C54-45DE-CC27-EEBFD6A3BF56}"/>
              </a:ext>
            </a:extLst>
          </p:cNvPr>
          <p:cNvSpPr>
            <a:spLocks noGrp="1"/>
          </p:cNvSpPr>
          <p:nvPr>
            <p:ph idx="1"/>
          </p:nvPr>
        </p:nvSpPr>
        <p:spPr>
          <a:xfrm>
            <a:off x="2230438" y="2638425"/>
            <a:ext cx="7731125" cy="3649663"/>
          </a:xfrm>
        </p:spPr>
        <p:txBody>
          <a:bodyPr rtlCol="0">
            <a:normAutofit fontScale="92500"/>
          </a:bodyPr>
          <a:lstStyle/>
          <a:p>
            <a:pPr eaLnBrk="1" fontAlgn="auto" hangingPunct="1">
              <a:spcAft>
                <a:spcPts val="0"/>
              </a:spcAft>
              <a:defRPr/>
            </a:pPr>
            <a:r>
              <a:rPr lang="tr-TR" u="sng" dirty="0">
                <a:solidFill>
                  <a:schemeClr val="tx1"/>
                </a:solidFill>
              </a:rPr>
              <a:t>2021 yılında, Hakkari ve Şırnak’ta</a:t>
            </a:r>
            <a:r>
              <a:rPr lang="tr-TR" dirty="0">
                <a:solidFill>
                  <a:schemeClr val="tx1"/>
                </a:solidFill>
              </a:rPr>
              <a:t>, uzman çavuş olduğu öne sürülen bir kişinin bazı görüntüleri ifşa etmesi üzerine, aralarında asker ve korucuların da olduğu bir çete yapılanması ortaya çıktı. Bir kadının katledildiği, bir kadının ölümünün şüpheli olduğu ve bir kadının intihar girişiminde bulunduğu öğrenildi. İsmini vermek istemeyen bir tanık, korucu ve uzman çavuş olduklarını söylediği 70’den fazla kişinin isimlerini açıkladı. Bu olayın haberini yapan gazetecinin evi basıldı. Savcı ve emniyet ailelerin üzerinde şikayetlerini geri çekmeleri için baskı kurdu. Konunun araştırılması için 2024 yılında meclise bir önerge de verildi ama araştırma yapılmadı. </a:t>
            </a:r>
          </a:p>
          <a:p>
            <a:pPr eaLnBrk="1" fontAlgn="auto" hangingPunct="1">
              <a:spcAft>
                <a:spcPts val="0"/>
              </a:spcAft>
              <a:defRPr/>
            </a:pPr>
            <a:r>
              <a:rPr lang="tr-TR" u="sng" dirty="0">
                <a:solidFill>
                  <a:schemeClr val="tx1"/>
                </a:solidFill>
              </a:rPr>
              <a:t>2020 yılında, Batman’ın Gercüş ilçesinde</a:t>
            </a:r>
            <a:r>
              <a:rPr lang="tr-TR" dirty="0">
                <a:solidFill>
                  <a:schemeClr val="tx1"/>
                </a:solidFill>
              </a:rPr>
              <a:t>, 15 yaşındaki bir kız çocuğuna aralarında asker, polis ve korucuların olduğu 27 kişinin tecavüz ettiği ortaya çıktı. Haberlere önce erişim engeli getirildi, daha sonra Batman Savcılığı ile Batman Valiliği soruşturmada herhangi bir kamu görevlisinin tespit edilmediğini duyurdu. </a:t>
            </a:r>
            <a:endParaRPr lang="tr-TR" dirty="0">
              <a:solidFill>
                <a:schemeClr val="tx1">
                  <a:lumMod val="85000"/>
                  <a:lumOff val="15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0A97B31-3335-A7D6-35C7-C5020A58FCA6}"/>
              </a:ext>
            </a:extLst>
          </p:cNvPr>
          <p:cNvSpPr>
            <a:spLocks noGrp="1"/>
          </p:cNvSpPr>
          <p:nvPr>
            <p:ph idx="1"/>
          </p:nvPr>
        </p:nvSpPr>
        <p:spPr>
          <a:xfrm>
            <a:off x="2230438" y="2478088"/>
            <a:ext cx="7731125" cy="3954462"/>
          </a:xfrm>
        </p:spPr>
        <p:txBody>
          <a:bodyPr rtlCol="0">
            <a:normAutofit fontScale="92500" lnSpcReduction="20000"/>
          </a:bodyPr>
          <a:lstStyle/>
          <a:p>
            <a:pPr eaLnBrk="1" fontAlgn="auto" hangingPunct="1">
              <a:spcAft>
                <a:spcPts val="0"/>
              </a:spcAft>
              <a:defRPr/>
            </a:pPr>
            <a:r>
              <a:rPr lang="tr-TR" u="sng" dirty="0">
                <a:solidFill>
                  <a:schemeClr val="tx1"/>
                </a:solidFill>
              </a:rPr>
              <a:t>2021 yılında,  Van’da</a:t>
            </a:r>
            <a:r>
              <a:rPr lang="tr-TR" dirty="0">
                <a:solidFill>
                  <a:schemeClr val="tx1"/>
                </a:solidFill>
              </a:rPr>
              <a:t> lise öğrencisi iki çocuk, uzman çavuş Talip </a:t>
            </a:r>
            <a:r>
              <a:rPr lang="tr-TR" dirty="0" err="1">
                <a:solidFill>
                  <a:schemeClr val="tx1"/>
                </a:solidFill>
              </a:rPr>
              <a:t>Korcan’ın</a:t>
            </a:r>
            <a:r>
              <a:rPr lang="tr-TR" dirty="0">
                <a:solidFill>
                  <a:schemeClr val="tx1"/>
                </a:solidFill>
              </a:rPr>
              <a:t> cinsel taciz ve saldırısına uğradı. Van 5. Ağır Ceza Mahkemesi’nde yargılanan </a:t>
            </a:r>
            <a:r>
              <a:rPr lang="tr-TR" dirty="0" err="1">
                <a:solidFill>
                  <a:schemeClr val="tx1"/>
                </a:solidFill>
              </a:rPr>
              <a:t>Korcan</a:t>
            </a:r>
            <a:r>
              <a:rPr lang="tr-TR" dirty="0">
                <a:solidFill>
                  <a:schemeClr val="tx1"/>
                </a:solidFill>
              </a:rPr>
              <a:t>, 27 Ocak 2022’de tanıklıkların çelişkili olduğu gerekçesiyle tahliye edildi. </a:t>
            </a:r>
          </a:p>
          <a:p>
            <a:pPr eaLnBrk="1" fontAlgn="auto" hangingPunct="1">
              <a:spcAft>
                <a:spcPts val="0"/>
              </a:spcAft>
              <a:defRPr/>
            </a:pPr>
            <a:r>
              <a:rPr lang="tr-TR" u="sng" dirty="0">
                <a:solidFill>
                  <a:schemeClr val="tx1"/>
                </a:solidFill>
              </a:rPr>
              <a:t>Mardin’de</a:t>
            </a:r>
            <a:r>
              <a:rPr lang="tr-TR" dirty="0">
                <a:solidFill>
                  <a:schemeClr val="tx1"/>
                </a:solidFill>
              </a:rPr>
              <a:t> 19 yaşındaki bir kadın, 70. Mekanize Alay Komutanlığı’nda görevli uzman çavuş Ömer </a:t>
            </a:r>
            <a:r>
              <a:rPr lang="tr-TR" dirty="0" err="1">
                <a:solidFill>
                  <a:schemeClr val="tx1"/>
                </a:solidFill>
              </a:rPr>
              <a:t>Ayas</a:t>
            </a:r>
            <a:r>
              <a:rPr lang="tr-TR" dirty="0">
                <a:solidFill>
                  <a:schemeClr val="tx1"/>
                </a:solidFill>
              </a:rPr>
              <a:t> tarafından 2018-2019 yıllarında tehdit edilerek, sistematik olarak tecavüze uğradığını ifşa etti.  Açılan soruşturmada gözaltına alınan </a:t>
            </a:r>
            <a:r>
              <a:rPr lang="tr-TR" dirty="0" err="1">
                <a:solidFill>
                  <a:schemeClr val="tx1"/>
                </a:solidFill>
              </a:rPr>
              <a:t>Ayas</a:t>
            </a:r>
            <a:r>
              <a:rPr lang="tr-TR" dirty="0">
                <a:solidFill>
                  <a:schemeClr val="tx1"/>
                </a:solidFill>
              </a:rPr>
              <a:t>, “rıza” savunması yapmasının ardından 2021 yılında serbest bırakıldı, yargılamanın sonucunda ise beraat ettirildi.</a:t>
            </a:r>
          </a:p>
          <a:p>
            <a:pPr eaLnBrk="1" fontAlgn="auto" hangingPunct="1">
              <a:spcAft>
                <a:spcPts val="0"/>
              </a:spcAft>
              <a:defRPr/>
            </a:pPr>
            <a:r>
              <a:rPr lang="tr-TR" u="sng" dirty="0">
                <a:solidFill>
                  <a:schemeClr val="tx1"/>
                </a:solidFill>
              </a:rPr>
              <a:t>8 Şubat 2018’de, Mardin’de</a:t>
            </a:r>
            <a:r>
              <a:rPr lang="tr-TR" dirty="0">
                <a:solidFill>
                  <a:schemeClr val="tx1"/>
                </a:solidFill>
              </a:rPr>
              <a:t>, </a:t>
            </a:r>
            <a:r>
              <a:rPr lang="tr-TR" dirty="0" err="1">
                <a:solidFill>
                  <a:schemeClr val="tx1"/>
                </a:solidFill>
              </a:rPr>
              <a:t>M.B.’ye</a:t>
            </a:r>
            <a:r>
              <a:rPr lang="tr-TR" dirty="0">
                <a:solidFill>
                  <a:schemeClr val="tx1"/>
                </a:solidFill>
              </a:rPr>
              <a:t> tecavüz ettiği iddiasıyla yargılanan özel harekât polisi B.K. beraat ettirildi.</a:t>
            </a:r>
          </a:p>
          <a:p>
            <a:pPr eaLnBrk="1" fontAlgn="auto" hangingPunct="1">
              <a:spcAft>
                <a:spcPts val="0"/>
              </a:spcAft>
              <a:defRPr/>
            </a:pPr>
            <a:r>
              <a:rPr lang="tr-TR" u="sng" dirty="0">
                <a:solidFill>
                  <a:schemeClr val="tx1"/>
                </a:solidFill>
              </a:rPr>
              <a:t>2022 yılında Özel Harekât Ocakları Şırnak İl Başkanı</a:t>
            </a:r>
            <a:r>
              <a:rPr lang="tr-TR" dirty="0">
                <a:solidFill>
                  <a:schemeClr val="tx1"/>
                </a:solidFill>
              </a:rPr>
              <a:t> İsmail </a:t>
            </a:r>
            <a:r>
              <a:rPr lang="tr-TR" dirty="0" err="1">
                <a:solidFill>
                  <a:schemeClr val="tx1"/>
                </a:solidFill>
              </a:rPr>
              <a:t>Barkın’ın</a:t>
            </a:r>
            <a:r>
              <a:rPr lang="tr-TR" dirty="0">
                <a:solidFill>
                  <a:schemeClr val="tx1"/>
                </a:solidFill>
              </a:rPr>
              <a:t>, yardım etmek bahanesiyle taciz ettiği Sakine Kültür’ü işkenceyle öldürdüğü ortaya çıktı. </a:t>
            </a:r>
          </a:p>
          <a:p>
            <a:pPr eaLnBrk="1" fontAlgn="auto" hangingPunct="1">
              <a:spcAft>
                <a:spcPts val="0"/>
              </a:spcAft>
              <a:defRPr/>
            </a:pPr>
            <a:r>
              <a:rPr lang="tr-TR" u="sng" dirty="0">
                <a:solidFill>
                  <a:schemeClr val="tx1"/>
                </a:solidFill>
              </a:rPr>
              <a:t>Şırnak’ta, 2024 yılında</a:t>
            </a:r>
            <a:r>
              <a:rPr lang="tr-TR" dirty="0">
                <a:solidFill>
                  <a:schemeClr val="tx1"/>
                </a:solidFill>
              </a:rPr>
              <a:t>, uzman çavuş Z.Ç. genç yaştaki iki kadını takip edip bina girişinde cinsel saldırıda bulundu; kadınların yardım istemesi üzerine çevredekiler müdahale etti.</a:t>
            </a:r>
            <a:endParaRPr lang="tr-TR" dirty="0">
              <a:solidFill>
                <a:schemeClr val="tx1">
                  <a:lumMod val="85000"/>
                  <a:lumOff val="15000"/>
                </a:schemeClr>
              </a:solidFill>
            </a:endParaRPr>
          </a:p>
        </p:txBody>
      </p:sp>
      <p:sp>
        <p:nvSpPr>
          <p:cNvPr id="4" name="Başlık 1">
            <a:extLst>
              <a:ext uri="{FF2B5EF4-FFF2-40B4-BE49-F238E27FC236}">
                <a16:creationId xmlns:a16="http://schemas.microsoft.com/office/drawing/2014/main" id="{1B8DBF13-FD1B-EAB5-9EDB-81B85C4633A5}"/>
              </a:ext>
            </a:extLst>
          </p:cNvPr>
          <p:cNvSpPr>
            <a:spLocks noGrp="1"/>
          </p:cNvSpPr>
          <p:nvPr>
            <p:ph type="title"/>
          </p:nvPr>
        </p:nvSpPr>
        <p:spPr/>
        <p:txBody>
          <a:bodyPr/>
          <a:lstStyle/>
          <a:p>
            <a:pPr eaLnBrk="1" fontAlgn="auto" hangingPunct="1">
              <a:spcAft>
                <a:spcPts val="0"/>
              </a:spcAft>
              <a:defRPr/>
            </a:pPr>
            <a:r>
              <a:rPr lang="tr-TR" dirty="0">
                <a:solidFill>
                  <a:schemeClr val="tx1">
                    <a:lumMod val="85000"/>
                    <a:lumOff val="15000"/>
                  </a:schemeClr>
                </a:solidFill>
              </a:rPr>
              <a:t>2016 sonrası basına yansıyan cinsel şiddet davaları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BA8B25A-8074-4529-F42C-C2D071C9A334}"/>
              </a:ext>
            </a:extLst>
          </p:cNvPr>
          <p:cNvSpPr>
            <a:spLocks noGrp="1"/>
          </p:cNvSpPr>
          <p:nvPr>
            <p:ph type="title"/>
          </p:nvPr>
        </p:nvSpPr>
        <p:spPr/>
        <p:txBody>
          <a:bodyPr/>
          <a:lstStyle/>
          <a:p>
            <a:pPr eaLnBrk="1" fontAlgn="auto" hangingPunct="1">
              <a:spcAft>
                <a:spcPts val="0"/>
              </a:spcAft>
              <a:defRPr/>
            </a:pPr>
            <a:r>
              <a:rPr lang="tr-TR" dirty="0">
                <a:solidFill>
                  <a:schemeClr val="tx1">
                    <a:lumMod val="85000"/>
                    <a:lumOff val="15000"/>
                  </a:schemeClr>
                </a:solidFill>
              </a:rPr>
              <a:t>Savaşan tarafları muhatap almaya dair dünya deneyimleri</a:t>
            </a:r>
          </a:p>
        </p:txBody>
      </p:sp>
      <p:sp>
        <p:nvSpPr>
          <p:cNvPr id="3" name="İçerik Yer Tutucusu 2">
            <a:extLst>
              <a:ext uri="{FF2B5EF4-FFF2-40B4-BE49-F238E27FC236}">
                <a16:creationId xmlns:a16="http://schemas.microsoft.com/office/drawing/2014/main" id="{303ACD5A-D954-38C2-9DC5-E75042A91175}"/>
              </a:ext>
            </a:extLst>
          </p:cNvPr>
          <p:cNvSpPr>
            <a:spLocks noGrp="1"/>
          </p:cNvSpPr>
          <p:nvPr>
            <p:ph idx="1"/>
          </p:nvPr>
        </p:nvSpPr>
        <p:spPr>
          <a:xfrm>
            <a:off x="2230438" y="2638425"/>
            <a:ext cx="7731125" cy="3714750"/>
          </a:xfrm>
        </p:spPr>
        <p:txBody>
          <a:bodyPr rtlCol="0">
            <a:normAutofit lnSpcReduction="10000"/>
          </a:bodyPr>
          <a:lstStyle/>
          <a:p>
            <a:pPr eaLnBrk="1" fontAlgn="auto" hangingPunct="1">
              <a:spcAft>
                <a:spcPts val="0"/>
              </a:spcAft>
              <a:defRPr/>
            </a:pPr>
            <a:r>
              <a:rPr lang="tr-TR" dirty="0">
                <a:solidFill>
                  <a:schemeClr val="tx1"/>
                </a:solidFill>
              </a:rPr>
              <a:t>Güney Afrika’da, Nelson Mandela ve ANC ile yapılan görüşmeler neticesinde, yıllarca cezaevinde bulunan ve “terörist” sayılan Nelson Mandela’nın muhatap kabul edilmesi.</a:t>
            </a:r>
          </a:p>
          <a:p>
            <a:pPr eaLnBrk="1" fontAlgn="auto" hangingPunct="1">
              <a:spcAft>
                <a:spcPts val="0"/>
              </a:spcAft>
              <a:defRPr/>
            </a:pPr>
            <a:r>
              <a:rPr lang="tr-TR" dirty="0">
                <a:solidFill>
                  <a:schemeClr val="tx1"/>
                </a:solidFill>
              </a:rPr>
              <a:t>Kolombiya hükümeti ile FARC arasındaki barış sürecinde, hükümetin Havana’da FARC temsilcileriyle müzakere masasına oturması; bu sürece kadın örgütleri, sivil toplum temsilcileri ve mağdurların da dahil edilmesi.</a:t>
            </a:r>
          </a:p>
          <a:p>
            <a:pPr eaLnBrk="1" fontAlgn="auto" hangingPunct="1">
              <a:spcAft>
                <a:spcPts val="0"/>
              </a:spcAft>
              <a:defRPr/>
            </a:pPr>
            <a:r>
              <a:rPr lang="tr-TR" dirty="0">
                <a:solidFill>
                  <a:schemeClr val="tx1"/>
                </a:solidFill>
              </a:rPr>
              <a:t>Kuzey İrlanda’nın </a:t>
            </a:r>
            <a:r>
              <a:rPr lang="tr-TR" dirty="0" err="1">
                <a:solidFill>
                  <a:schemeClr val="tx1"/>
                </a:solidFill>
              </a:rPr>
              <a:t>Good</a:t>
            </a:r>
            <a:r>
              <a:rPr lang="tr-TR" dirty="0">
                <a:solidFill>
                  <a:schemeClr val="tx1"/>
                </a:solidFill>
              </a:rPr>
              <a:t> </a:t>
            </a:r>
            <a:r>
              <a:rPr lang="tr-TR" dirty="0" err="1">
                <a:solidFill>
                  <a:schemeClr val="tx1"/>
                </a:solidFill>
              </a:rPr>
              <a:t>Friday</a:t>
            </a:r>
            <a:r>
              <a:rPr lang="tr-TR" dirty="0">
                <a:solidFill>
                  <a:schemeClr val="tx1"/>
                </a:solidFill>
              </a:rPr>
              <a:t> Anlaşması sürecinde İngiltere </a:t>
            </a:r>
            <a:r>
              <a:rPr lang="tr-TR" dirty="0" err="1">
                <a:solidFill>
                  <a:schemeClr val="tx1"/>
                </a:solidFill>
              </a:rPr>
              <a:t>hükümeti’nin</a:t>
            </a:r>
            <a:r>
              <a:rPr lang="tr-TR" dirty="0">
                <a:solidFill>
                  <a:schemeClr val="tx1"/>
                </a:solidFill>
              </a:rPr>
              <a:t>, </a:t>
            </a:r>
            <a:r>
              <a:rPr lang="tr-TR" dirty="0" err="1">
                <a:solidFill>
                  <a:schemeClr val="tx1"/>
                </a:solidFill>
              </a:rPr>
              <a:t>IRA’nın</a:t>
            </a:r>
            <a:r>
              <a:rPr lang="tr-TR" dirty="0">
                <a:solidFill>
                  <a:schemeClr val="tx1"/>
                </a:solidFill>
              </a:rPr>
              <a:t> siyasal temsilcisi </a:t>
            </a:r>
            <a:r>
              <a:rPr lang="tr-TR" dirty="0" err="1">
                <a:solidFill>
                  <a:schemeClr val="tx1"/>
                </a:solidFill>
              </a:rPr>
              <a:t>Sinn</a:t>
            </a:r>
            <a:r>
              <a:rPr lang="tr-TR" dirty="0">
                <a:solidFill>
                  <a:schemeClr val="tx1"/>
                </a:solidFill>
              </a:rPr>
              <a:t> </a:t>
            </a:r>
            <a:r>
              <a:rPr lang="tr-TR" dirty="0" err="1">
                <a:solidFill>
                  <a:schemeClr val="tx1"/>
                </a:solidFill>
              </a:rPr>
              <a:t>Féin</a:t>
            </a:r>
            <a:r>
              <a:rPr lang="tr-TR" dirty="0">
                <a:solidFill>
                  <a:schemeClr val="tx1"/>
                </a:solidFill>
              </a:rPr>
              <a:t> ile müzakereler yürütmesi; bu süreçte parlamentolar, uluslararası aktörler ve sivil toplumun birlikte rol üstlenmesi. </a:t>
            </a:r>
          </a:p>
          <a:p>
            <a:pPr eaLnBrk="1" fontAlgn="auto" hangingPunct="1">
              <a:spcAft>
                <a:spcPts val="0"/>
              </a:spcAft>
              <a:defRPr/>
            </a:pPr>
            <a:r>
              <a:rPr lang="tr-TR" dirty="0">
                <a:solidFill>
                  <a:schemeClr val="tx1"/>
                </a:solidFill>
              </a:rPr>
              <a:t>Nepal’in </a:t>
            </a:r>
            <a:r>
              <a:rPr lang="tr-TR" dirty="0" err="1">
                <a:solidFill>
                  <a:schemeClr val="tx1"/>
                </a:solidFill>
              </a:rPr>
              <a:t>Maoistlerle</a:t>
            </a:r>
            <a:r>
              <a:rPr lang="tr-TR" dirty="0">
                <a:solidFill>
                  <a:schemeClr val="tx1"/>
                </a:solidFill>
              </a:rPr>
              <a:t> Barış Anlaşması sürecinde, Nepal hükümetinin, yıllarca süren iç savaşın ardından </a:t>
            </a:r>
            <a:r>
              <a:rPr lang="tr-TR" dirty="0" err="1">
                <a:solidFill>
                  <a:schemeClr val="tx1"/>
                </a:solidFill>
              </a:rPr>
              <a:t>Maoist</a:t>
            </a:r>
            <a:r>
              <a:rPr lang="tr-TR" dirty="0">
                <a:solidFill>
                  <a:schemeClr val="tx1"/>
                </a:solidFill>
              </a:rPr>
              <a:t> gerilla hareketiyle masaya oturması; anlaşmayla silah bırakma ve siyasal katılım sürecinin başlaması.</a:t>
            </a:r>
            <a:endParaRPr lang="tr-TR" dirty="0">
              <a:solidFill>
                <a:schemeClr val="tx1">
                  <a:lumMod val="85000"/>
                  <a:lumOff val="15000"/>
                </a:schemeClr>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86DE5BA6-7B5B-A834-D693-B78C6190B857}"/>
              </a:ext>
            </a:extLst>
          </p:cNvPr>
          <p:cNvPicPr>
            <a:picLocks noChangeAspect="1"/>
          </p:cNvPicPr>
          <p:nvPr/>
        </p:nvPicPr>
        <p:blipFill>
          <a:blip r:embed="rId2"/>
          <a:stretch>
            <a:fillRect/>
          </a:stretch>
        </p:blipFill>
        <p:spPr>
          <a:xfrm>
            <a:off x="-25758" y="6927"/>
            <a:ext cx="12204342" cy="6851073"/>
          </a:xfrm>
          <a:prstGeom prst="rect">
            <a:avLst/>
          </a:prstGeom>
        </p:spPr>
      </p:pic>
    </p:spTree>
    <p:extLst>
      <p:ext uri="{BB962C8B-B14F-4D97-AF65-F5344CB8AC3E}">
        <p14:creationId xmlns:p14="http://schemas.microsoft.com/office/powerpoint/2010/main" val="3558346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1" name="İçerik Yer Tutucusu 3">
            <a:extLst>
              <a:ext uri="{FF2B5EF4-FFF2-40B4-BE49-F238E27FC236}">
                <a16:creationId xmlns:a16="http://schemas.microsoft.com/office/drawing/2014/main" id="{28409C88-A693-EAEB-2368-1853FF7D2A01}"/>
              </a:ext>
            </a:extLst>
          </p:cNvPr>
          <p:cNvGraphicFramePr>
            <a:graphicFrameLocks noGrp="1"/>
          </p:cNvGraphicFramePr>
          <p:nvPr>
            <p:ph idx="1"/>
          </p:nvPr>
        </p:nvGraphicFramePr>
        <p:xfrm>
          <a:off x="385763" y="498475"/>
          <a:ext cx="11537950" cy="5938838"/>
        </p:xfrm>
        <a:graphic>
          <a:graphicData uri="http://schemas.openxmlformats.org/presentationml/2006/ole">
            <mc:AlternateContent xmlns:mc="http://schemas.openxmlformats.org/markup-compatibility/2006">
              <mc:Choice xmlns:v="urn:schemas-microsoft-com:vml" Requires="v">
                <p:oleObj name="Grafik" r:id="rId3" imgW="12020550" imgH="6184900" progId="Excel.Chart.8">
                  <p:embed followColorScheme="full"/>
                </p:oleObj>
              </mc:Choice>
              <mc:Fallback>
                <p:oleObj name="Grafik" r:id="rId3" imgW="12020550" imgH="6184900" progId="Excel.Chart.8">
                  <p:embed followColorScheme="full"/>
                  <p:pic>
                    <p:nvPicPr>
                      <p:cNvPr id="0" name="İçerik Yer Tutucusu 3"/>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763" y="498475"/>
                        <a:ext cx="11537950" cy="593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62" name="Metin kutusu 2">
            <a:extLst>
              <a:ext uri="{FF2B5EF4-FFF2-40B4-BE49-F238E27FC236}">
                <a16:creationId xmlns:a16="http://schemas.microsoft.com/office/drawing/2014/main" id="{BA6F0825-59BA-E2DA-5014-A22B6908FA0F}"/>
              </a:ext>
            </a:extLst>
          </p:cNvPr>
          <p:cNvSpPr txBox="1">
            <a:spLocks noChangeArrowheads="1"/>
          </p:cNvSpPr>
          <p:nvPr/>
        </p:nvSpPr>
        <p:spPr bwMode="auto">
          <a:xfrm>
            <a:off x="8469313" y="6386513"/>
            <a:ext cx="3544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ctr" eaLnBrk="1" hangingPunct="1"/>
            <a:r>
              <a:rPr lang="tr-TR" altLang="tr-TR" sz="1400"/>
              <a:t>*Kaynak: Savunma Sanayii Başkanlığı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09" name="Grafik 27">
            <a:extLst>
              <a:ext uri="{FF2B5EF4-FFF2-40B4-BE49-F238E27FC236}">
                <a16:creationId xmlns:a16="http://schemas.microsoft.com/office/drawing/2014/main" id="{76CDF3F6-C5AA-E8C5-EB5D-A5ADDC2EF56E}"/>
              </a:ext>
            </a:extLst>
          </p:cNvPr>
          <p:cNvGraphicFramePr>
            <a:graphicFrameLocks/>
          </p:cNvGraphicFramePr>
          <p:nvPr/>
        </p:nvGraphicFramePr>
        <p:xfrm>
          <a:off x="393700" y="668338"/>
          <a:ext cx="5913438" cy="5521325"/>
        </p:xfrm>
        <a:graphic>
          <a:graphicData uri="http://schemas.openxmlformats.org/presentationml/2006/ole">
            <mc:AlternateContent xmlns:mc="http://schemas.openxmlformats.org/markup-compatibility/2006">
              <mc:Choice xmlns:v="urn:schemas-microsoft-com:vml" Requires="v">
                <p:oleObj name="Grafik" r:id="rId3" imgW="6172200" imgH="5765800" progId="Excel.Chart.8">
                  <p:embed followColorScheme="full"/>
                </p:oleObj>
              </mc:Choice>
              <mc:Fallback>
                <p:oleObj name="Grafik" r:id="rId3" imgW="6172200" imgH="5765800" progId="Excel.Chart.8">
                  <p:embed followColorScheme="full"/>
                  <p:pic>
                    <p:nvPicPr>
                      <p:cNvPr id="0" name="Grafik 2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700" y="668338"/>
                        <a:ext cx="5913438" cy="552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410" name="Grafik 29">
            <a:extLst>
              <a:ext uri="{FF2B5EF4-FFF2-40B4-BE49-F238E27FC236}">
                <a16:creationId xmlns:a16="http://schemas.microsoft.com/office/drawing/2014/main" id="{617D7A5A-380F-4B87-FE05-2AEFC65D8888}"/>
              </a:ext>
            </a:extLst>
          </p:cNvPr>
          <p:cNvGraphicFramePr>
            <a:graphicFrameLocks/>
          </p:cNvGraphicFramePr>
          <p:nvPr/>
        </p:nvGraphicFramePr>
        <p:xfrm>
          <a:off x="6607175" y="668338"/>
          <a:ext cx="5191125" cy="5521325"/>
        </p:xfrm>
        <a:graphic>
          <a:graphicData uri="http://schemas.openxmlformats.org/presentationml/2006/ole">
            <mc:AlternateContent xmlns:mc="http://schemas.openxmlformats.org/markup-compatibility/2006">
              <mc:Choice xmlns:v="urn:schemas-microsoft-com:vml" Requires="v">
                <p:oleObj name="Grafik" r:id="rId5" imgW="5422900" imgH="5765800" progId="Excel.Chart.8">
                  <p:embed followColorScheme="full"/>
                </p:oleObj>
              </mc:Choice>
              <mc:Fallback>
                <p:oleObj name="Grafik" r:id="rId5" imgW="5422900" imgH="5765800" progId="Excel.Chart.8">
                  <p:embed followColorScheme="full"/>
                  <p:pic>
                    <p:nvPicPr>
                      <p:cNvPr id="0" name="Grafik 2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07175" y="668338"/>
                        <a:ext cx="5191125" cy="552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Metin kutusu 2">
            <a:extLst>
              <a:ext uri="{FF2B5EF4-FFF2-40B4-BE49-F238E27FC236}">
                <a16:creationId xmlns:a16="http://schemas.microsoft.com/office/drawing/2014/main" id="{7FCA7E59-55DB-5FD0-DFC3-812F8A19A4C2}"/>
              </a:ext>
            </a:extLst>
          </p:cNvPr>
          <p:cNvSpPr txBox="1"/>
          <p:nvPr/>
        </p:nvSpPr>
        <p:spPr>
          <a:xfrm>
            <a:off x="7456868" y="6189662"/>
            <a:ext cx="4341432" cy="523220"/>
          </a:xfrm>
          <a:prstGeom prst="rect">
            <a:avLst/>
          </a:prstGeom>
          <a:noFill/>
        </p:spPr>
        <p:txBody>
          <a:bodyPr wrap="square" rtlCol="0">
            <a:spAutoFit/>
          </a:bodyPr>
          <a:lstStyle/>
          <a:p>
            <a:r>
              <a:rPr lang="tr-TR" sz="1400" dirty="0"/>
              <a:t>Kaynak: DİSK-AR 2025 asgari ücret araştırması, TÜİK 2024 “İstatistiklerle Kadın” verileri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30CAC43-D99F-5764-00AE-D17721A25383}"/>
              </a:ext>
            </a:extLst>
          </p:cNvPr>
          <p:cNvSpPr>
            <a:spLocks noGrp="1"/>
          </p:cNvSpPr>
          <p:nvPr>
            <p:ph type="title"/>
          </p:nvPr>
        </p:nvSpPr>
        <p:spPr/>
        <p:txBody>
          <a:bodyPr/>
          <a:lstStyle/>
          <a:p>
            <a:pPr eaLnBrk="1" fontAlgn="auto" hangingPunct="1">
              <a:spcAft>
                <a:spcPts val="0"/>
              </a:spcAft>
              <a:defRPr/>
            </a:pPr>
            <a:r>
              <a:rPr lang="tr-TR" dirty="0">
                <a:solidFill>
                  <a:schemeClr val="tx1">
                    <a:lumMod val="85000"/>
                    <a:lumOff val="15000"/>
                  </a:schemeClr>
                </a:solidFill>
              </a:rPr>
              <a:t>Biz </a:t>
            </a:r>
            <a:r>
              <a:rPr lang="tr-TR" dirty="0" err="1">
                <a:solidFill>
                  <a:schemeClr val="tx1">
                    <a:lumMod val="85000"/>
                    <a:lumOff val="15000"/>
                  </a:schemeClr>
                </a:solidFill>
              </a:rPr>
              <a:t>KimiZ</a:t>
            </a:r>
            <a:r>
              <a:rPr lang="tr-TR" dirty="0">
                <a:solidFill>
                  <a:schemeClr val="tx1">
                    <a:lumMod val="85000"/>
                    <a:lumOff val="15000"/>
                  </a:schemeClr>
                </a:solidFill>
              </a:rPr>
              <a:t>?</a:t>
            </a:r>
          </a:p>
        </p:txBody>
      </p:sp>
      <p:sp>
        <p:nvSpPr>
          <p:cNvPr id="19458" name="İçerik Yer Tutucusu 2">
            <a:extLst>
              <a:ext uri="{FF2B5EF4-FFF2-40B4-BE49-F238E27FC236}">
                <a16:creationId xmlns:a16="http://schemas.microsoft.com/office/drawing/2014/main" id="{82FB46A2-FF97-B49F-4A97-6C9A2E2B5289}"/>
              </a:ext>
            </a:extLst>
          </p:cNvPr>
          <p:cNvSpPr>
            <a:spLocks noGrp="1" noChangeArrowheads="1"/>
          </p:cNvSpPr>
          <p:nvPr>
            <p:ph idx="1"/>
          </p:nvPr>
        </p:nvSpPr>
        <p:spPr/>
        <p:txBody>
          <a:bodyPr/>
          <a:lstStyle/>
          <a:p>
            <a:pPr eaLnBrk="1" hangingPunct="1"/>
            <a:r>
              <a:rPr lang="tr-TR" altLang="tr-TR" dirty="0"/>
              <a:t>1994’te Savaşa, Milliyetçiliğe, Irkçılığa Karşı </a:t>
            </a:r>
            <a:r>
              <a:rPr lang="tr-TR" altLang="tr-TR" i="1" dirty="0"/>
              <a:t>Arkadaşıma Dokunma Kampany</a:t>
            </a:r>
            <a:r>
              <a:rPr lang="tr-TR" altLang="tr-TR" dirty="0"/>
              <a:t>ası</a:t>
            </a:r>
          </a:p>
          <a:p>
            <a:pPr eaLnBrk="1" hangingPunct="1"/>
            <a:r>
              <a:rPr lang="tr-TR" altLang="tr-TR" dirty="0"/>
              <a:t>1996’da İHD çatısı altında </a:t>
            </a:r>
            <a:r>
              <a:rPr lang="tr-TR" altLang="tr-TR" i="1" dirty="0"/>
              <a:t>Barış için Kadın Girişimi</a:t>
            </a:r>
          </a:p>
          <a:p>
            <a:pPr eaLnBrk="1" hangingPunct="1"/>
            <a:r>
              <a:rPr lang="tr-TR" altLang="tr-TR" dirty="0"/>
              <a:t>2004’te </a:t>
            </a:r>
            <a:r>
              <a:rPr lang="tr-TR" altLang="tr-TR" i="1" dirty="0"/>
              <a:t>Barış için Kadın Buluşmaları</a:t>
            </a:r>
          </a:p>
          <a:p>
            <a:pPr eaLnBrk="1" hangingPunct="1"/>
            <a:r>
              <a:rPr lang="tr-TR" altLang="tr-TR" dirty="0"/>
              <a:t>2005’te </a:t>
            </a:r>
            <a:r>
              <a:rPr lang="tr-TR" altLang="tr-TR" i="1" dirty="0"/>
              <a:t>Vakti Geldi Kampanyası</a:t>
            </a:r>
          </a:p>
          <a:p>
            <a:pPr eaLnBrk="1" hangingPunct="1"/>
            <a:r>
              <a:rPr lang="tr-TR" altLang="tr-TR" dirty="0"/>
              <a:t>2009’dan 2017’ye </a:t>
            </a:r>
            <a:r>
              <a:rPr lang="tr-TR" altLang="tr-TR" i="1" dirty="0"/>
              <a:t>Barış için Kadın Girişimi</a:t>
            </a:r>
          </a:p>
          <a:p>
            <a:pPr eaLnBrk="1" hangingPunct="1"/>
            <a:r>
              <a:rPr lang="tr-TR" altLang="tr-TR" dirty="0"/>
              <a:t>2015’te </a:t>
            </a:r>
            <a:r>
              <a:rPr lang="tr-TR" altLang="tr-TR" i="1" dirty="0"/>
              <a:t>Kadın Özgürlük Meclisi</a:t>
            </a:r>
          </a:p>
          <a:p>
            <a:pPr eaLnBrk="1" hangingPunct="1"/>
            <a:r>
              <a:rPr lang="tr-TR" altLang="tr-TR" dirty="0"/>
              <a:t>2024’te </a:t>
            </a:r>
            <a:r>
              <a:rPr lang="tr-TR" altLang="tr-TR" i="1" dirty="0"/>
              <a:t>Barışa İhtiyacım Var Kadın İnisiyatifi</a:t>
            </a:r>
          </a:p>
          <a:p>
            <a:pPr eaLnBrk="1" hangingPunct="1"/>
            <a:endParaRPr lang="tr-TR" altLang="tr-T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163029-98C1-5EB2-995C-7D02FC8FA46D}"/>
              </a:ext>
            </a:extLst>
          </p:cNvPr>
          <p:cNvSpPr>
            <a:spLocks noGrp="1"/>
          </p:cNvSpPr>
          <p:nvPr>
            <p:ph type="title"/>
          </p:nvPr>
        </p:nvSpPr>
        <p:spPr/>
        <p:txBody>
          <a:bodyPr/>
          <a:lstStyle/>
          <a:p>
            <a:pPr eaLnBrk="1" fontAlgn="auto" hangingPunct="1">
              <a:spcAft>
                <a:spcPts val="0"/>
              </a:spcAft>
              <a:defRPr/>
            </a:pPr>
            <a:r>
              <a:rPr lang="tr-TR" dirty="0">
                <a:solidFill>
                  <a:schemeClr val="tx1">
                    <a:lumMod val="85000"/>
                    <a:lumOff val="15000"/>
                  </a:schemeClr>
                </a:solidFill>
              </a:rPr>
              <a:t>Taleplerimiz</a:t>
            </a:r>
          </a:p>
        </p:txBody>
      </p:sp>
      <p:sp>
        <p:nvSpPr>
          <p:cNvPr id="3" name="İçerik Yer Tutucusu 2">
            <a:extLst>
              <a:ext uri="{FF2B5EF4-FFF2-40B4-BE49-F238E27FC236}">
                <a16:creationId xmlns:a16="http://schemas.microsoft.com/office/drawing/2014/main" id="{511306A2-9D33-0314-72E3-7AAD70856BA0}"/>
              </a:ext>
            </a:extLst>
          </p:cNvPr>
          <p:cNvSpPr>
            <a:spLocks noGrp="1"/>
          </p:cNvSpPr>
          <p:nvPr>
            <p:ph idx="1"/>
          </p:nvPr>
        </p:nvSpPr>
        <p:spPr>
          <a:xfrm>
            <a:off x="2230438" y="2390775"/>
            <a:ext cx="7731125" cy="4314825"/>
          </a:xfrm>
        </p:spPr>
        <p:txBody>
          <a:bodyPr rtlCol="0">
            <a:normAutofit fontScale="92500" lnSpcReduction="10000"/>
          </a:bodyPr>
          <a:lstStyle/>
          <a:p>
            <a:pPr eaLnBrk="1" fontAlgn="auto" hangingPunct="1">
              <a:spcAft>
                <a:spcPts val="0"/>
              </a:spcAft>
              <a:defRPr/>
            </a:pPr>
            <a:r>
              <a:rPr lang="tr-TR" b="1" dirty="0">
                <a:solidFill>
                  <a:schemeClr val="tx1">
                    <a:lumMod val="85000"/>
                    <a:lumOff val="15000"/>
                  </a:schemeClr>
                </a:solidFill>
              </a:rPr>
              <a:t>1) Siyaset suç olmaktan çıksın. </a:t>
            </a:r>
            <a:r>
              <a:rPr lang="tr-TR" dirty="0">
                <a:solidFill>
                  <a:schemeClr val="tx1">
                    <a:lumMod val="85000"/>
                    <a:lumOff val="15000"/>
                  </a:schemeClr>
                </a:solidFill>
              </a:rPr>
              <a:t>Buna sebep olan Terörle Mücadele Kanunu ve benzerleri kaldırılsın; hasta mahpuslar başta olmak üzere tüm siyasi tutsaklar serbest bırakılsın. </a:t>
            </a:r>
          </a:p>
          <a:p>
            <a:pPr eaLnBrk="1" fontAlgn="auto" hangingPunct="1">
              <a:spcAft>
                <a:spcPts val="0"/>
              </a:spcAft>
              <a:defRPr/>
            </a:pPr>
            <a:r>
              <a:rPr lang="tr-TR" b="1" dirty="0">
                <a:solidFill>
                  <a:schemeClr val="tx1">
                    <a:lumMod val="85000"/>
                    <a:lumOff val="15000"/>
                  </a:schemeClr>
                </a:solidFill>
              </a:rPr>
              <a:t>2) </a:t>
            </a:r>
            <a:r>
              <a:rPr lang="tr-TR" b="1" dirty="0">
                <a:solidFill>
                  <a:schemeClr val="tx1"/>
                </a:solidFill>
              </a:rPr>
              <a:t>Tüm kayyımlar geri çekilsin; </a:t>
            </a:r>
            <a:r>
              <a:rPr lang="tr-TR" dirty="0">
                <a:solidFill>
                  <a:schemeClr val="tx1"/>
                </a:solidFill>
              </a:rPr>
              <a:t>kayyım atanmasının zeminini oluşturan ve OHAL bahanesiyle yasalaştırılan Cumhurbaşkanı Kararnamesi iptal edilsin. </a:t>
            </a:r>
          </a:p>
          <a:p>
            <a:pPr eaLnBrk="1" fontAlgn="auto" hangingPunct="1">
              <a:spcAft>
                <a:spcPts val="0"/>
              </a:spcAft>
              <a:defRPr/>
            </a:pPr>
            <a:r>
              <a:rPr lang="tr-TR" b="1" dirty="0">
                <a:solidFill>
                  <a:schemeClr val="tx1"/>
                </a:solidFill>
              </a:rPr>
              <a:t>3) </a:t>
            </a:r>
            <a:r>
              <a:rPr lang="tr-TR" dirty="0">
                <a:solidFill>
                  <a:schemeClr val="tx1"/>
                </a:solidFill>
              </a:rPr>
              <a:t>Sürecin altyapısı oluşturulurken tüm kimlik ve aidiyetler için </a:t>
            </a:r>
            <a:r>
              <a:rPr lang="tr-TR" b="1" dirty="0">
                <a:solidFill>
                  <a:schemeClr val="tx1"/>
                </a:solidFill>
              </a:rPr>
              <a:t>eşitlik ve kapsayıcılık temel alınsın. </a:t>
            </a:r>
            <a:r>
              <a:rPr lang="tr-TR" dirty="0">
                <a:solidFill>
                  <a:schemeClr val="tx1"/>
                </a:solidFill>
              </a:rPr>
              <a:t>Bu kapsamda </a:t>
            </a:r>
            <a:r>
              <a:rPr lang="tr-TR" b="1" dirty="0">
                <a:solidFill>
                  <a:schemeClr val="tx1"/>
                </a:solidFill>
              </a:rPr>
              <a:t>anadilinde</a:t>
            </a:r>
            <a:r>
              <a:rPr lang="tr-TR" dirty="0">
                <a:solidFill>
                  <a:schemeClr val="tx1"/>
                </a:solidFill>
              </a:rPr>
              <a:t> eğitim alma ve hizmetlere ulaşma önündeki engeller kaldırılsın.</a:t>
            </a:r>
          </a:p>
          <a:p>
            <a:pPr eaLnBrk="1" fontAlgn="auto" hangingPunct="1">
              <a:spcAft>
                <a:spcPts val="0"/>
              </a:spcAft>
              <a:defRPr/>
            </a:pPr>
            <a:r>
              <a:rPr lang="tr-TR" b="1" dirty="0">
                <a:solidFill>
                  <a:schemeClr val="tx1"/>
                </a:solidFill>
              </a:rPr>
              <a:t>4) </a:t>
            </a:r>
            <a:r>
              <a:rPr lang="tr-TR" dirty="0">
                <a:solidFill>
                  <a:schemeClr val="tx1"/>
                </a:solidFill>
              </a:rPr>
              <a:t>Bu sürecin gerektirdiği tüm alt komisyonlar gündeme alınsın. </a:t>
            </a:r>
            <a:r>
              <a:rPr lang="tr-TR" b="1" dirty="0">
                <a:solidFill>
                  <a:schemeClr val="tx1"/>
                </a:solidFill>
              </a:rPr>
              <a:t>Hakikat ve Yüzleşme Komisyonu kurularak savaş suçları incelensin: </a:t>
            </a:r>
            <a:r>
              <a:rPr lang="tr-TR" dirty="0">
                <a:solidFill>
                  <a:schemeClr val="tx1"/>
                </a:solidFill>
              </a:rPr>
              <a:t>Buna bağlı olarak cinsel şiddet faili üniformalı erkekler ve onları koruyup kollayan yapılar yargılansın. Zorunlu göçle boşaltılan, güvenlik bölgesi ilan edilen köyler sahiplerine iade edilsin, zararları tazmin edilsin.</a:t>
            </a:r>
          </a:p>
          <a:p>
            <a:pPr eaLnBrk="1" fontAlgn="auto" hangingPunct="1">
              <a:spcAft>
                <a:spcPts val="0"/>
              </a:spcAft>
              <a:defRPr/>
            </a:pPr>
            <a:r>
              <a:rPr lang="tr-TR" b="1" dirty="0">
                <a:solidFill>
                  <a:schemeClr val="tx1"/>
                </a:solidFill>
              </a:rPr>
              <a:t>5)  </a:t>
            </a:r>
            <a:r>
              <a:rPr lang="tr-TR" dirty="0">
                <a:solidFill>
                  <a:schemeClr val="tx1"/>
                </a:solidFill>
              </a:rPr>
              <a:t>Kadınların, komisyon üyelerinin ve sivil toplumun </a:t>
            </a:r>
            <a:r>
              <a:rPr lang="tr-TR" b="1" dirty="0">
                <a:solidFill>
                  <a:schemeClr val="tx1"/>
                </a:solidFill>
              </a:rPr>
              <a:t>Abdullah Öcalan dahil sürecin tüm tarafları ile görüşmesinin yolu açılsın.</a:t>
            </a:r>
            <a:endParaRPr lang="tr-TR" b="1" dirty="0">
              <a:solidFill>
                <a:schemeClr val="tx1">
                  <a:lumMod val="85000"/>
                  <a:lumOff val="15000"/>
                </a:schemeClr>
              </a:solidFill>
            </a:endParaRPr>
          </a:p>
          <a:p>
            <a:pPr eaLnBrk="1" fontAlgn="auto" hangingPunct="1">
              <a:spcAft>
                <a:spcPts val="0"/>
              </a:spcAft>
              <a:defRPr/>
            </a:pPr>
            <a:endParaRPr lang="tr-TR" dirty="0">
              <a:solidFill>
                <a:schemeClr val="tx1">
                  <a:lumMod val="85000"/>
                  <a:lumOff val="15000"/>
                </a:schemeClr>
              </a:solidFill>
            </a:endParaRPr>
          </a:p>
          <a:p>
            <a:pPr eaLnBrk="1" fontAlgn="auto" hangingPunct="1">
              <a:spcAft>
                <a:spcPts val="0"/>
              </a:spcAft>
              <a:defRPr/>
            </a:pPr>
            <a:endParaRPr lang="tr-TR" dirty="0">
              <a:solidFill>
                <a:schemeClr val="tx1">
                  <a:lumMod val="85000"/>
                  <a:lumOff val="15000"/>
                </a:schemeClr>
              </a:solidFill>
            </a:endParaRPr>
          </a:p>
          <a:p>
            <a:pPr eaLnBrk="1" fontAlgn="auto" hangingPunct="1">
              <a:spcAft>
                <a:spcPts val="0"/>
              </a:spcAft>
              <a:defRPr/>
            </a:pPr>
            <a:endParaRPr lang="tr-TR" dirty="0">
              <a:solidFill>
                <a:schemeClr val="tx1">
                  <a:lumMod val="85000"/>
                  <a:lumOff val="15000"/>
                </a:schemeClr>
              </a:solidFill>
            </a:endParaRPr>
          </a:p>
          <a:p>
            <a:pPr eaLnBrk="1" fontAlgn="auto" hangingPunct="1">
              <a:spcAft>
                <a:spcPts val="0"/>
              </a:spcAft>
              <a:defRPr/>
            </a:pPr>
            <a:endParaRPr lang="tr-TR" dirty="0">
              <a:solidFill>
                <a:schemeClr val="tx1">
                  <a:lumMod val="85000"/>
                  <a:lumOff val="15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B5966D4-AEF1-183B-E138-A73CA64420D6}"/>
              </a:ext>
            </a:extLst>
          </p:cNvPr>
          <p:cNvSpPr>
            <a:spLocks noGrp="1"/>
          </p:cNvSpPr>
          <p:nvPr>
            <p:ph type="title"/>
          </p:nvPr>
        </p:nvSpPr>
        <p:spPr/>
        <p:txBody>
          <a:bodyPr/>
          <a:lstStyle/>
          <a:p>
            <a:pPr eaLnBrk="1" fontAlgn="auto" hangingPunct="1">
              <a:spcAft>
                <a:spcPts val="0"/>
              </a:spcAft>
              <a:defRPr/>
            </a:pPr>
            <a:r>
              <a:rPr lang="tr-TR" dirty="0">
                <a:solidFill>
                  <a:schemeClr val="tx1">
                    <a:lumMod val="85000"/>
                    <a:lumOff val="15000"/>
                  </a:schemeClr>
                </a:solidFill>
              </a:rPr>
              <a:t>TMK Siyaseti suç haline getiriyor</a:t>
            </a:r>
          </a:p>
        </p:txBody>
      </p:sp>
      <p:sp>
        <p:nvSpPr>
          <p:cNvPr id="3" name="İçerik Yer Tutucusu 2">
            <a:extLst>
              <a:ext uri="{FF2B5EF4-FFF2-40B4-BE49-F238E27FC236}">
                <a16:creationId xmlns:a16="http://schemas.microsoft.com/office/drawing/2014/main" id="{3947A0A9-04C5-503B-A96C-D963084F9F9B}"/>
              </a:ext>
            </a:extLst>
          </p:cNvPr>
          <p:cNvSpPr>
            <a:spLocks noGrp="1"/>
          </p:cNvSpPr>
          <p:nvPr>
            <p:ph idx="1"/>
          </p:nvPr>
        </p:nvSpPr>
        <p:spPr/>
        <p:txBody>
          <a:bodyPr rtlCol="0">
            <a:normAutofit fontScale="92500" lnSpcReduction="10000"/>
          </a:bodyPr>
          <a:lstStyle/>
          <a:p>
            <a:pPr marL="0" indent="0" eaLnBrk="1" fontAlgn="auto" hangingPunct="1">
              <a:spcAft>
                <a:spcPts val="0"/>
              </a:spcAft>
              <a:buFont typeface="Arial" panose="020B0604020202020204" pitchFamily="34" charset="0"/>
              <a:buNone/>
              <a:defRPr/>
            </a:pPr>
            <a:r>
              <a:rPr lang="tr-TR" sz="2400" b="1" dirty="0">
                <a:solidFill>
                  <a:schemeClr val="tx1"/>
                </a:solidFill>
              </a:rPr>
              <a:t>Birleşmiş Milletler İşkenceye Karşı Komite, </a:t>
            </a:r>
            <a:r>
              <a:rPr lang="tr-TR" sz="2400" dirty="0">
                <a:solidFill>
                  <a:schemeClr val="tx1"/>
                </a:solidFill>
              </a:rPr>
              <a:t>Türkiye’nin beşinci periyodik değerlendirmesi kapsamında yayımladığı Sonuç </a:t>
            </a:r>
            <a:r>
              <a:rPr lang="tr-TR" sz="2400" dirty="0" err="1">
                <a:solidFill>
                  <a:schemeClr val="tx1"/>
                </a:solidFill>
              </a:rPr>
              <a:t>Gözlemleri’nde</a:t>
            </a:r>
            <a:r>
              <a:rPr lang="tr-TR" sz="2400" dirty="0">
                <a:solidFill>
                  <a:schemeClr val="tx1"/>
                </a:solidFill>
              </a:rPr>
              <a:t>:  </a:t>
            </a:r>
          </a:p>
          <a:p>
            <a:pPr marL="0" indent="0" eaLnBrk="1" fontAlgn="auto" hangingPunct="1">
              <a:spcAft>
                <a:spcPts val="0"/>
              </a:spcAft>
              <a:buFont typeface="Arial" panose="020B0604020202020204" pitchFamily="34" charset="0"/>
              <a:buNone/>
              <a:defRPr/>
            </a:pPr>
            <a:r>
              <a:rPr lang="tr-TR" sz="2400" dirty="0">
                <a:solidFill>
                  <a:schemeClr val="tx1"/>
                </a:solidFill>
              </a:rPr>
              <a:t>“Terörle mücadele operasyonları bağlamında </a:t>
            </a:r>
            <a:r>
              <a:rPr lang="tr-TR" sz="2400" u="sng" dirty="0">
                <a:solidFill>
                  <a:schemeClr val="tx1"/>
                </a:solidFill>
              </a:rPr>
              <a:t>işkence ve diğer kötü muamelenin arttığına</a:t>
            </a:r>
            <a:r>
              <a:rPr lang="tr-TR" sz="2400" dirty="0">
                <a:solidFill>
                  <a:schemeClr val="tx1"/>
                </a:solidFill>
              </a:rPr>
              <a:t> dair kendisine iletilen bilgilerden endişe duyduğunu” ifade etti. </a:t>
            </a:r>
          </a:p>
          <a:p>
            <a:pPr marL="0" indent="0" eaLnBrk="1" fontAlgn="auto" hangingPunct="1">
              <a:spcAft>
                <a:spcPts val="0"/>
              </a:spcAft>
              <a:buFont typeface="Arial" panose="020B0604020202020204" pitchFamily="34" charset="0"/>
              <a:buNone/>
              <a:defRPr/>
            </a:pPr>
            <a:r>
              <a:rPr lang="tr-TR" sz="2400" dirty="0">
                <a:solidFill>
                  <a:schemeClr val="tx1"/>
                </a:solidFill>
              </a:rPr>
              <a:t>“TCK ile birlikte, kolluk görevlilerine sağlanan cezasızlık zırhını güçlendiren </a:t>
            </a:r>
            <a:r>
              <a:rPr lang="tr-TR" sz="2400" u="sng" dirty="0">
                <a:solidFill>
                  <a:schemeClr val="tx1"/>
                </a:solidFill>
              </a:rPr>
              <a:t>Terörle Mücadele Kanunu’nun İşkenceye Karşı Sözleşme uyarınca gözden geçirilmesini</a:t>
            </a:r>
            <a:r>
              <a:rPr lang="tr-TR" sz="2400" dirty="0">
                <a:solidFill>
                  <a:schemeClr val="tx1"/>
                </a:solidFill>
              </a:rPr>
              <a:t>” tavsiye etti.</a:t>
            </a:r>
            <a:endParaRPr lang="tr-TR" sz="2400" dirty="0">
              <a:solidFill>
                <a:schemeClr val="tx1">
                  <a:lumMod val="85000"/>
                  <a:lumOff val="15000"/>
                </a:schemeClr>
              </a:solidFill>
            </a:endParaRPr>
          </a:p>
          <a:p>
            <a:pPr eaLnBrk="1" fontAlgn="auto" hangingPunct="1">
              <a:spcAft>
                <a:spcPts val="0"/>
              </a:spcAft>
              <a:defRPr/>
            </a:pPr>
            <a:endParaRPr lang="tr-TR" dirty="0">
              <a:solidFill>
                <a:schemeClr val="tx1">
                  <a:lumMod val="85000"/>
                  <a:lumOff val="15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5A91A29-06D7-0982-234A-00802A078FE6}"/>
              </a:ext>
            </a:extLst>
          </p:cNvPr>
          <p:cNvSpPr>
            <a:spLocks noGrp="1"/>
          </p:cNvSpPr>
          <p:nvPr>
            <p:ph type="title"/>
          </p:nvPr>
        </p:nvSpPr>
        <p:spPr/>
        <p:txBody>
          <a:bodyPr/>
          <a:lstStyle/>
          <a:p>
            <a:pPr eaLnBrk="1" fontAlgn="auto" hangingPunct="1">
              <a:spcAft>
                <a:spcPts val="0"/>
              </a:spcAft>
              <a:defRPr/>
            </a:pPr>
            <a:r>
              <a:rPr lang="tr-TR" dirty="0">
                <a:solidFill>
                  <a:schemeClr val="tx1">
                    <a:lumMod val="85000"/>
                    <a:lumOff val="15000"/>
                  </a:schemeClr>
                </a:solidFill>
              </a:rPr>
              <a:t>Kimin güvenliği önceleniyor?</a:t>
            </a:r>
          </a:p>
        </p:txBody>
      </p:sp>
      <p:graphicFrame>
        <p:nvGraphicFramePr>
          <p:cNvPr id="24578" name="İçerik Yer Tutucusu 3">
            <a:extLst>
              <a:ext uri="{FF2B5EF4-FFF2-40B4-BE49-F238E27FC236}">
                <a16:creationId xmlns:a16="http://schemas.microsoft.com/office/drawing/2014/main" id="{E5AF51FD-9C0A-9E24-CBF7-6A5F93AF993C}"/>
              </a:ext>
            </a:extLst>
          </p:cNvPr>
          <p:cNvGraphicFramePr>
            <a:graphicFrameLocks noGrp="1"/>
          </p:cNvGraphicFramePr>
          <p:nvPr>
            <p:ph idx="1"/>
          </p:nvPr>
        </p:nvGraphicFramePr>
        <p:xfrm>
          <a:off x="750888" y="2290763"/>
          <a:ext cx="10690225" cy="4054475"/>
        </p:xfrm>
        <a:graphic>
          <a:graphicData uri="http://schemas.openxmlformats.org/presentationml/2006/ole">
            <mc:AlternateContent xmlns:mc="http://schemas.openxmlformats.org/markup-compatibility/2006">
              <mc:Choice xmlns:v="urn:schemas-microsoft-com:vml" Requires="v">
                <p:oleObj name="Grafik" r:id="rId3" imgW="11137900" imgH="4229100" progId="Excel.Chart.8">
                  <p:embed followColorScheme="full"/>
                </p:oleObj>
              </mc:Choice>
              <mc:Fallback>
                <p:oleObj name="Grafik" r:id="rId3" imgW="11137900" imgH="4229100" progId="Excel.Chart.8">
                  <p:embed followColorScheme="full"/>
                  <p:pic>
                    <p:nvPicPr>
                      <p:cNvPr id="0" name="İçerik Yer Tutucusu 3"/>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888" y="2290763"/>
                        <a:ext cx="10690225"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579" name="Metin kutusu 7">
            <a:extLst>
              <a:ext uri="{FF2B5EF4-FFF2-40B4-BE49-F238E27FC236}">
                <a16:creationId xmlns:a16="http://schemas.microsoft.com/office/drawing/2014/main" id="{92D05821-AD41-A57C-DB24-4B6AA9083445}"/>
              </a:ext>
            </a:extLst>
          </p:cNvPr>
          <p:cNvSpPr txBox="1">
            <a:spLocks noChangeArrowheads="1"/>
          </p:cNvSpPr>
          <p:nvPr/>
        </p:nvSpPr>
        <p:spPr bwMode="auto">
          <a:xfrm>
            <a:off x="5903913" y="4492625"/>
            <a:ext cx="52927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eaLnBrk="1" hangingPunct="1"/>
            <a:r>
              <a:rPr lang="tr-TR" altLang="tr-TR" sz="1400"/>
              <a:t>*2025 yılı bütçesinde savunma harcamaları için 913.9 milyar lira, iç güvenlik için 694.5 milyar lira, Savunma Sanayii Destekleme Fonu (SSDF) için ayrılan kaynak da dâhil edildiğinde toplamda savunma ve güvenlik sektörü için 2025 yılında 1 trilyon 608 milyar lira ödenek tahsis edildi.</a:t>
            </a:r>
          </a:p>
          <a:p>
            <a:pPr eaLnBrk="1" hangingPunct="1"/>
            <a:r>
              <a:rPr lang="tr-TR" altLang="tr-TR" sz="1400"/>
              <a:t>*Aile ve Sosyal Hizmetler Bakanlığı’nın 2025 bütçesi içerisinde ‘Kadının Güçlendirilmesine’ ayrılan pay 5 milyar 541 milyon 139 bin lira oldu.</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C029903-1F7E-F4C3-431D-FAFDD3D2283F}"/>
              </a:ext>
            </a:extLst>
          </p:cNvPr>
          <p:cNvSpPr>
            <a:spLocks noGrp="1"/>
          </p:cNvSpPr>
          <p:nvPr>
            <p:ph type="title"/>
          </p:nvPr>
        </p:nvSpPr>
        <p:spPr/>
        <p:txBody>
          <a:bodyPr/>
          <a:lstStyle/>
          <a:p>
            <a:pPr eaLnBrk="1" fontAlgn="auto" hangingPunct="1">
              <a:spcAft>
                <a:spcPts val="0"/>
              </a:spcAft>
              <a:defRPr/>
            </a:pPr>
            <a:r>
              <a:rPr lang="tr-TR" dirty="0">
                <a:solidFill>
                  <a:schemeClr val="tx1">
                    <a:lumMod val="85000"/>
                    <a:lumOff val="15000"/>
                  </a:schemeClr>
                </a:solidFill>
              </a:rPr>
              <a:t>2025 Yılı Hasta mahpuslar raporu – insan hakları derneği</a:t>
            </a:r>
          </a:p>
        </p:txBody>
      </p:sp>
      <p:sp>
        <p:nvSpPr>
          <p:cNvPr id="3" name="İçerik Yer Tutucusu 2">
            <a:extLst>
              <a:ext uri="{FF2B5EF4-FFF2-40B4-BE49-F238E27FC236}">
                <a16:creationId xmlns:a16="http://schemas.microsoft.com/office/drawing/2014/main" id="{FA639831-DE26-CE99-E546-42985AD04F0F}"/>
              </a:ext>
            </a:extLst>
          </p:cNvPr>
          <p:cNvSpPr>
            <a:spLocks noGrp="1"/>
          </p:cNvSpPr>
          <p:nvPr>
            <p:ph idx="1"/>
          </p:nvPr>
        </p:nvSpPr>
        <p:spPr/>
        <p:txBody>
          <a:bodyPr rtlCol="0">
            <a:normAutofit fontScale="92500" lnSpcReduction="10000"/>
          </a:bodyPr>
          <a:lstStyle/>
          <a:p>
            <a:pPr eaLnBrk="1" fontAlgn="auto" hangingPunct="1">
              <a:spcAft>
                <a:spcPts val="0"/>
              </a:spcAft>
              <a:defRPr/>
            </a:pPr>
            <a:r>
              <a:rPr lang="tr-TR" sz="2400" dirty="0">
                <a:solidFill>
                  <a:schemeClr val="tx1"/>
                </a:solidFill>
              </a:rPr>
              <a:t>Türkiye Hapishanelerinde, tespit edilebildiği kadarıyla, </a:t>
            </a:r>
            <a:r>
              <a:rPr lang="tr-TR" sz="2400" b="1" dirty="0">
                <a:solidFill>
                  <a:schemeClr val="tx1"/>
                </a:solidFill>
              </a:rPr>
              <a:t>161’i kadın </a:t>
            </a:r>
            <a:r>
              <a:rPr lang="tr-TR" sz="2400" dirty="0">
                <a:solidFill>
                  <a:schemeClr val="tx1"/>
                </a:solidFill>
              </a:rPr>
              <a:t>ve </a:t>
            </a:r>
            <a:r>
              <a:rPr lang="tr-TR" sz="2400" b="1" dirty="0">
                <a:solidFill>
                  <a:schemeClr val="tx1"/>
                </a:solidFill>
              </a:rPr>
              <a:t>1251’i erkek </a:t>
            </a:r>
            <a:r>
              <a:rPr lang="tr-TR" sz="2400" dirty="0">
                <a:solidFill>
                  <a:schemeClr val="tx1"/>
                </a:solidFill>
              </a:rPr>
              <a:t>olmak üzere </a:t>
            </a:r>
            <a:r>
              <a:rPr lang="tr-TR" sz="2400" b="1" dirty="0">
                <a:solidFill>
                  <a:schemeClr val="tx1"/>
                </a:solidFill>
              </a:rPr>
              <a:t>en az 1412 hasta mahpus </a:t>
            </a:r>
            <a:r>
              <a:rPr lang="tr-TR" sz="2400" dirty="0">
                <a:solidFill>
                  <a:schemeClr val="tx1"/>
                </a:solidFill>
              </a:rPr>
              <a:t>bulunuyor. </a:t>
            </a:r>
          </a:p>
          <a:p>
            <a:pPr eaLnBrk="1" fontAlgn="auto" hangingPunct="1">
              <a:spcAft>
                <a:spcPts val="0"/>
              </a:spcAft>
              <a:defRPr/>
            </a:pPr>
            <a:r>
              <a:rPr lang="tr-TR" sz="2400" dirty="0">
                <a:solidFill>
                  <a:schemeClr val="tx1"/>
                </a:solidFill>
              </a:rPr>
              <a:t>335’i ağır hasta.</a:t>
            </a:r>
          </a:p>
          <a:p>
            <a:pPr eaLnBrk="1" fontAlgn="auto" hangingPunct="1">
              <a:spcAft>
                <a:spcPts val="0"/>
              </a:spcAft>
              <a:defRPr/>
            </a:pPr>
            <a:r>
              <a:rPr lang="tr-TR" sz="2400" dirty="0">
                <a:solidFill>
                  <a:schemeClr val="tx1"/>
                </a:solidFill>
              </a:rPr>
              <a:t>230’u tek başına yaşamını devam ettiremezken kalan 105’inin ise desteğe ihtiyacı var. </a:t>
            </a:r>
          </a:p>
          <a:p>
            <a:pPr eaLnBrk="1" fontAlgn="auto" hangingPunct="1">
              <a:spcAft>
                <a:spcPts val="0"/>
              </a:spcAft>
              <a:defRPr/>
            </a:pPr>
            <a:r>
              <a:rPr lang="tr-TR" sz="2400" dirty="0">
                <a:solidFill>
                  <a:schemeClr val="tx1"/>
                </a:solidFill>
              </a:rPr>
              <a:t>188 mahpusun hastalıkları nedeniyle sürekli olarak kontrol edilmesi gerekiyor. </a:t>
            </a:r>
            <a:endParaRPr lang="tr-TR" sz="2400" dirty="0">
              <a:solidFill>
                <a:schemeClr val="tx1">
                  <a:lumMod val="85000"/>
                  <a:lumOff val="15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29A33B3-BA60-4A93-552B-C3CE69B1359C}"/>
              </a:ext>
            </a:extLst>
          </p:cNvPr>
          <p:cNvSpPr>
            <a:spLocks noGrp="1"/>
          </p:cNvSpPr>
          <p:nvPr>
            <p:ph type="title"/>
          </p:nvPr>
        </p:nvSpPr>
        <p:spPr/>
        <p:txBody>
          <a:bodyPr/>
          <a:lstStyle/>
          <a:p>
            <a:pPr eaLnBrk="1" fontAlgn="auto" hangingPunct="1">
              <a:spcAft>
                <a:spcPts val="0"/>
              </a:spcAft>
              <a:defRPr/>
            </a:pPr>
            <a:r>
              <a:rPr lang="tr-TR" dirty="0">
                <a:solidFill>
                  <a:schemeClr val="tx1">
                    <a:lumMod val="85000"/>
                    <a:lumOff val="15000"/>
                  </a:schemeClr>
                </a:solidFill>
              </a:rPr>
              <a:t>Siyaseti suça çeviren uygulamalara karşı Yasal dayanak</a:t>
            </a:r>
          </a:p>
        </p:txBody>
      </p:sp>
      <p:sp>
        <p:nvSpPr>
          <p:cNvPr id="28674" name="İçerik Yer Tutucusu 2">
            <a:extLst>
              <a:ext uri="{FF2B5EF4-FFF2-40B4-BE49-F238E27FC236}">
                <a16:creationId xmlns:a16="http://schemas.microsoft.com/office/drawing/2014/main" id="{C066E14C-172F-EC20-5E08-E5F52A3F4533}"/>
              </a:ext>
            </a:extLst>
          </p:cNvPr>
          <p:cNvSpPr>
            <a:spLocks noGrp="1" noChangeArrowheads="1"/>
          </p:cNvSpPr>
          <p:nvPr>
            <p:ph idx="1"/>
          </p:nvPr>
        </p:nvSpPr>
        <p:spPr>
          <a:xfrm>
            <a:off x="2230438" y="2374900"/>
            <a:ext cx="7731125" cy="4186238"/>
          </a:xfrm>
        </p:spPr>
        <p:txBody>
          <a:bodyPr/>
          <a:lstStyle/>
          <a:p>
            <a:pPr eaLnBrk="1" hangingPunct="1"/>
            <a:r>
              <a:rPr lang="tr-TR" altLang="tr-TR" i="1" u="sng">
                <a:solidFill>
                  <a:schemeClr val="tx1"/>
                </a:solidFill>
              </a:rPr>
              <a:t>Anayasa</a:t>
            </a:r>
            <a:r>
              <a:rPr lang="tr-TR" altLang="tr-TR" i="1">
                <a:solidFill>
                  <a:schemeClr val="tx1"/>
                </a:solidFill>
              </a:rPr>
              <a:t>’nın 2. Maddesiyle</a:t>
            </a:r>
            <a:r>
              <a:rPr lang="tr-TR" altLang="tr-TR">
                <a:solidFill>
                  <a:schemeClr val="tx1"/>
                </a:solidFill>
              </a:rPr>
              <a:t>, “Türkiye, demokratik, laik ve sosyal bir hukuk devleti” olarak tanımlanır; </a:t>
            </a:r>
            <a:r>
              <a:rPr lang="tr-TR" altLang="tr-TR" i="1">
                <a:solidFill>
                  <a:schemeClr val="tx1"/>
                </a:solidFill>
              </a:rPr>
              <a:t>10. maddesiyle</a:t>
            </a:r>
            <a:r>
              <a:rPr lang="tr-TR" altLang="tr-TR">
                <a:solidFill>
                  <a:schemeClr val="tx1"/>
                </a:solidFill>
              </a:rPr>
              <a:t>, “kanun önünde eşitlik ilkesi” güvence altına alınır; </a:t>
            </a:r>
            <a:r>
              <a:rPr lang="tr-TR" altLang="tr-TR" i="1">
                <a:solidFill>
                  <a:schemeClr val="tx1"/>
                </a:solidFill>
              </a:rPr>
              <a:t>17. maddesiyle</a:t>
            </a:r>
            <a:r>
              <a:rPr lang="tr-TR" altLang="tr-TR">
                <a:solidFill>
                  <a:schemeClr val="tx1"/>
                </a:solidFill>
              </a:rPr>
              <a:t>, “herkesin yaşama hakkı ve maddi-manevi varlığının korunması” sağlanır; </a:t>
            </a:r>
            <a:r>
              <a:rPr lang="tr-TR" altLang="tr-TR" i="1">
                <a:solidFill>
                  <a:schemeClr val="tx1"/>
                </a:solidFill>
              </a:rPr>
              <a:t>19. maddesiyle</a:t>
            </a:r>
            <a:r>
              <a:rPr lang="tr-TR" altLang="tr-TR">
                <a:solidFill>
                  <a:schemeClr val="tx1"/>
                </a:solidFill>
              </a:rPr>
              <a:t>, “kişi özgürlüğü ve güvenliği” korunur ve bu keyfi tutuklamanın önlenmesini de içerir. </a:t>
            </a:r>
          </a:p>
          <a:p>
            <a:pPr eaLnBrk="1" hangingPunct="1"/>
            <a:r>
              <a:rPr lang="tr-TR" altLang="tr-TR" i="1" u="sng">
                <a:solidFill>
                  <a:schemeClr val="tx1"/>
                </a:solidFill>
              </a:rPr>
              <a:t>Avrupa İnsan Hakları Sözleşmesi (AİHS)</a:t>
            </a:r>
            <a:r>
              <a:rPr lang="tr-TR" altLang="tr-TR" i="1">
                <a:solidFill>
                  <a:schemeClr val="tx1"/>
                </a:solidFill>
              </a:rPr>
              <a:t> 5. madde </a:t>
            </a:r>
            <a:r>
              <a:rPr lang="tr-TR" altLang="tr-TR">
                <a:solidFill>
                  <a:schemeClr val="tx1"/>
                </a:solidFill>
              </a:rPr>
              <a:t>ile düzenlenen özgürlük ve güvenlik ölçütü; </a:t>
            </a:r>
            <a:r>
              <a:rPr lang="tr-TR" altLang="tr-TR" i="1">
                <a:solidFill>
                  <a:schemeClr val="tx1"/>
                </a:solidFill>
              </a:rPr>
              <a:t>10. madde </a:t>
            </a:r>
            <a:r>
              <a:rPr lang="tr-TR" altLang="tr-TR">
                <a:solidFill>
                  <a:schemeClr val="tx1"/>
                </a:solidFill>
              </a:rPr>
              <a:t>ile düzenlenen ifade özgürlüğü, Birleşmiş Milletler (</a:t>
            </a:r>
            <a:r>
              <a:rPr lang="tr-TR" altLang="tr-TR" i="1">
                <a:solidFill>
                  <a:schemeClr val="tx1"/>
                </a:solidFill>
              </a:rPr>
              <a:t>BM) Medeni ve Siyasal Haklar Sözleşmesi’nin 9 ve 19. maddelerinde</a:t>
            </a:r>
            <a:r>
              <a:rPr lang="tr-TR" altLang="tr-TR">
                <a:solidFill>
                  <a:schemeClr val="tx1"/>
                </a:solidFill>
              </a:rPr>
              <a:t> belirtilen keyfi tutuklama yasağı ve ifade özgürlüğü güvenceleri siyaseti suça çeviren uygulamalardan vazgeçilmesi gerektiğinin somut, bağlayıcı dayanaklarıdır</a:t>
            </a:r>
          </a:p>
          <a:p>
            <a:pPr eaLnBrk="1" hangingPunct="1"/>
            <a:r>
              <a:rPr lang="tr-TR" altLang="tr-TR" i="1" u="sng">
                <a:solidFill>
                  <a:schemeClr val="tx1"/>
                </a:solidFill>
              </a:rPr>
              <a:t>Kadına Karşı Her Türlü Ayrımcılığın Ortadan Kaldırılması Sözleşmesi (CEDAW)</a:t>
            </a:r>
            <a:r>
              <a:rPr lang="tr-TR" altLang="tr-TR">
                <a:solidFill>
                  <a:schemeClr val="tx1"/>
                </a:solidFill>
              </a:rPr>
              <a:t> uyarınca kadınların siyasete katılımı önündeki engellerin etkili politikalarla ortadan kaldırılması bir yükümlülüktür.</a:t>
            </a:r>
            <a:endParaRPr lang="tr-TR" altLang="tr-TR"/>
          </a:p>
        </p:txBody>
      </p:sp>
    </p:spTree>
  </p:cSld>
  <p:clrMapOvr>
    <a:masterClrMapping/>
  </p:clrMapOvr>
</p:sld>
</file>

<file path=ppt/theme/theme1.xml><?xml version="1.0" encoding="utf-8"?>
<a:theme xmlns:a="http://schemas.openxmlformats.org/drawingml/2006/main" name="Paket">
  <a:themeElements>
    <a:clrScheme name="Paket">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ke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ket">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71C241A9-A460-4AD1-916F-25308628A5BC}"/>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{778C3E3C-FE71-C640-BF71-93B954AC07DA}tf10001120</Template>
  <TotalTime>1366</TotalTime>
  <Words>2044</Words>
  <Application>Microsoft Macintosh PowerPoint</Application>
  <PresentationFormat>Geniş ekran</PresentationFormat>
  <Paragraphs>107</Paragraphs>
  <Slides>19</Slides>
  <Notes>15</Notes>
  <HiddenSlides>0</HiddenSlides>
  <MMClips>0</MMClips>
  <ScaleCrop>false</ScaleCrop>
  <HeadingPairs>
    <vt:vector size="8" baseType="variant">
      <vt:variant>
        <vt:lpstr>Kullanılan Yazı Tipleri</vt:lpstr>
      </vt:variant>
      <vt:variant>
        <vt:i4>3</vt:i4>
      </vt:variant>
      <vt:variant>
        <vt:lpstr>Tema</vt:lpstr>
      </vt:variant>
      <vt:variant>
        <vt:i4>1</vt:i4>
      </vt:variant>
      <vt:variant>
        <vt:lpstr>Eklenmiş OLE Hizmet Programları</vt:lpstr>
      </vt:variant>
      <vt:variant>
        <vt:i4>1</vt:i4>
      </vt:variant>
      <vt:variant>
        <vt:lpstr>Slayt Başlıkları</vt:lpstr>
      </vt:variant>
      <vt:variant>
        <vt:i4>19</vt:i4>
      </vt:variant>
    </vt:vector>
  </HeadingPairs>
  <TitlesOfParts>
    <vt:vector size="24" baseType="lpstr">
      <vt:lpstr>Gill Sans MT</vt:lpstr>
      <vt:lpstr>Arial</vt:lpstr>
      <vt:lpstr>Calibri</vt:lpstr>
      <vt:lpstr>Paket</vt:lpstr>
      <vt:lpstr>Microsoft Excel Grafiği</vt:lpstr>
      <vt:lpstr>Barışa İhtiyacım Var Kadın İnisiyatifi</vt:lpstr>
      <vt:lpstr>PowerPoint Sunusu</vt:lpstr>
      <vt:lpstr>PowerPoint Sunusu</vt:lpstr>
      <vt:lpstr>Biz KimiZ?</vt:lpstr>
      <vt:lpstr>Taleplerimiz</vt:lpstr>
      <vt:lpstr>TMK Siyaseti suç haline getiriyor</vt:lpstr>
      <vt:lpstr>Kimin güvenliği önceleniyor?</vt:lpstr>
      <vt:lpstr>2025 Yılı Hasta mahpuslar raporu – insan hakları derneği</vt:lpstr>
      <vt:lpstr>Siyaseti suça çeviren uygulamalara karşı Yasal dayanak</vt:lpstr>
      <vt:lpstr>Van’da 2016’dan beri kayyımların kapattığı/durdurduğu hizmetler</vt:lpstr>
      <vt:lpstr>Kayyım uygulamalarına karşı Yasal dayanak</vt:lpstr>
      <vt:lpstr>anadil niye bir kadın meselesi?</vt:lpstr>
      <vt:lpstr>Anadilinde hizmete erişememenin sonuçları</vt:lpstr>
      <vt:lpstr>Anadilinde hizmete erişememenin sonuçları</vt:lpstr>
      <vt:lpstr>PowerPoint Sunusu</vt:lpstr>
      <vt:lpstr>2016 sonrası basına yansıyan cinsel şiddet davaları </vt:lpstr>
      <vt:lpstr>2016 sonrası basına yansıyan cinsel şiddet davaları </vt:lpstr>
      <vt:lpstr>Savaşan tarafları muhatap almaya dair dünya deneyimleri</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Feride Eralp</dc:creator>
  <cp:lastModifiedBy>Feride Eralp</cp:lastModifiedBy>
  <cp:revision>18</cp:revision>
  <dcterms:created xsi:type="dcterms:W3CDTF">2025-10-13T11:07:02Z</dcterms:created>
  <dcterms:modified xsi:type="dcterms:W3CDTF">2025-10-14T14:12:28Z</dcterms:modified>
</cp:coreProperties>
</file>