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7" r:id="rId2"/>
    <p:sldId id="536" r:id="rId3"/>
    <p:sldId id="537" r:id="rId4"/>
    <p:sldId id="525" r:id="rId5"/>
    <p:sldId id="542" r:id="rId6"/>
    <p:sldId id="543" r:id="rId7"/>
    <p:sldId id="544" r:id="rId8"/>
    <p:sldId id="545" r:id="rId9"/>
    <p:sldId id="539" r:id="rId10"/>
    <p:sldId id="526" r:id="rId11"/>
    <p:sldId id="540" r:id="rId12"/>
    <p:sldId id="527" r:id="rId13"/>
    <p:sldId id="528" r:id="rId14"/>
    <p:sldId id="529" r:id="rId15"/>
    <p:sldId id="563" r:id="rId16"/>
    <p:sldId id="523" r:id="rId17"/>
    <p:sldId id="564" r:id="rId18"/>
    <p:sldId id="567" r:id="rId19"/>
    <p:sldId id="548" r:id="rId20"/>
    <p:sldId id="569" r:id="rId21"/>
    <p:sldId id="502" r:id="rId22"/>
    <p:sldId id="503" r:id="rId23"/>
    <p:sldId id="571" r:id="rId24"/>
    <p:sldId id="573" r:id="rId25"/>
    <p:sldId id="505" r:id="rId26"/>
    <p:sldId id="574" r:id="rId27"/>
    <p:sldId id="506" r:id="rId28"/>
    <p:sldId id="572" r:id="rId29"/>
    <p:sldId id="507" r:id="rId30"/>
    <p:sldId id="508" r:id="rId31"/>
    <p:sldId id="509" r:id="rId32"/>
    <p:sldId id="510" r:id="rId33"/>
    <p:sldId id="511" r:id="rId34"/>
    <p:sldId id="512" r:id="rId35"/>
    <p:sldId id="586" r:id="rId36"/>
    <p:sldId id="591" r:id="rId37"/>
    <p:sldId id="588" r:id="rId38"/>
    <p:sldId id="589" r:id="rId39"/>
    <p:sldId id="590" r:id="rId40"/>
    <p:sldId id="576" r:id="rId41"/>
    <p:sldId id="464" r:id="rId42"/>
    <p:sldId id="585" r:id="rId43"/>
    <p:sldId id="577" r:id="rId44"/>
    <p:sldId id="587" r:id="rId45"/>
    <p:sldId id="595" r:id="rId46"/>
    <p:sldId id="578" r:id="rId47"/>
    <p:sldId id="467" r:id="rId48"/>
    <p:sldId id="514" r:id="rId49"/>
    <p:sldId id="515" r:id="rId50"/>
    <p:sldId id="579" r:id="rId51"/>
    <p:sldId id="530" r:id="rId52"/>
    <p:sldId id="555" r:id="rId53"/>
    <p:sldId id="522" r:id="rId54"/>
    <p:sldId id="557" r:id="rId55"/>
    <p:sldId id="592" r:id="rId56"/>
    <p:sldId id="593" r:id="rId57"/>
    <p:sldId id="594" r:id="rId58"/>
    <p:sldId id="524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lim Erdem Aytac" initials="SE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FFFF00"/>
    <a:srgbClr val="FFFF99"/>
    <a:srgbClr val="CC6600"/>
    <a:srgbClr val="FFCC00"/>
    <a:srgbClr val="F41818"/>
    <a:srgbClr val="36DD09"/>
    <a:srgbClr val="77933C"/>
    <a:srgbClr val="0E9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0"/>
  </p:normalViewPr>
  <p:slideViewPr>
    <p:cSldViewPr>
      <p:cViewPr varScale="1">
        <p:scale>
          <a:sx n="109" d="100"/>
          <a:sy n="109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tac\Dropbox\Research\TES2015\ATV\Data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983782784818781E-2"/>
          <c:y val="0.10812244266003541"/>
          <c:w val="0.63350183312965225"/>
          <c:h val="0.77589783168300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'S95-99various'!$A$29</c:f>
              <c:strCache>
                <c:ptCount val="1"/>
                <c:pt idx="0">
                  <c:v>Kesinlikle evet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'S95-99various'!$B$29:$D$29</c:f>
              <c:numCache>
                <c:formatCode>General</c:formatCode>
                <c:ptCount val="3"/>
                <c:pt idx="0">
                  <c:v>16</c:v>
                </c:pt>
                <c:pt idx="1">
                  <c:v>33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'S95-99various'!$A$30</c:f>
              <c:strCache>
                <c:ptCount val="1"/>
                <c:pt idx="0">
                  <c:v>Genellikle evet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'S95-99various'!$B$30:$D$30</c:f>
              <c:numCache>
                <c:formatCode>General</c:formatCode>
                <c:ptCount val="3"/>
                <c:pt idx="0">
                  <c:v>22</c:v>
                </c:pt>
                <c:pt idx="1">
                  <c:v>32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'S95-99various'!$A$31</c:f>
              <c:strCache>
                <c:ptCount val="1"/>
                <c:pt idx="0">
                  <c:v>Bazı sorunlar var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'S95-99various'!$B$31:$D$31</c:f>
              <c:numCache>
                <c:formatCode>General</c:formatCode>
                <c:ptCount val="3"/>
                <c:pt idx="0">
                  <c:v>38</c:v>
                </c:pt>
                <c:pt idx="1">
                  <c:v>20</c:v>
                </c:pt>
                <c:pt idx="2">
                  <c:v>49</c:v>
                </c:pt>
              </c:numCache>
            </c:numRef>
          </c:val>
        </c:ser>
        <c:ser>
          <c:idx val="3"/>
          <c:order val="3"/>
          <c:tx>
            <c:strRef>
              <c:f>'S95-99various'!$A$32</c:f>
              <c:strCache>
                <c:ptCount val="1"/>
                <c:pt idx="0">
                  <c:v>Kesinlikle hayır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'S95-99various'!$B$32:$D$32</c:f>
              <c:numCache>
                <c:formatCode>General</c:formatCode>
                <c:ptCount val="3"/>
                <c:pt idx="0">
                  <c:v>18</c:v>
                </c:pt>
                <c:pt idx="1">
                  <c:v>8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94304"/>
        <c:axId val="94204288"/>
      </c:barChart>
      <c:catAx>
        <c:axId val="9419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4204288"/>
        <c:crosses val="autoZero"/>
        <c:auto val="1"/>
        <c:lblAlgn val="ctr"/>
        <c:lblOffset val="100"/>
        <c:noMultiLvlLbl val="0"/>
      </c:catAx>
      <c:valAx>
        <c:axId val="94204288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crossAx val="9419430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1704356081647491"/>
          <c:y val="0.16899865735958416"/>
          <c:w val="0.22998392806782153"/>
          <c:h val="0.63948716100102354"/>
        </c:manualLayout>
      </c:layout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540141887705688E-2"/>
          <c:y val="0.23597274315473973"/>
          <c:w val="0.8896488948291561"/>
          <c:h val="0.60732192387623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'S86-S91Kurt'!$G$22</c:f>
              <c:strCache>
                <c:ptCount val="1"/>
                <c:pt idx="0">
                  <c:v>Katılmıyorum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'S86-S91Kurt'!$H$21:$L$21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'S86-S91Kurt'!$H$22:$L$22</c:f>
              <c:numCache>
                <c:formatCode>0</c:formatCode>
                <c:ptCount val="5"/>
                <c:pt idx="0">
                  <c:v>29.2</c:v>
                </c:pt>
                <c:pt idx="1">
                  <c:v>21.4</c:v>
                </c:pt>
                <c:pt idx="2" formatCode="General">
                  <c:v>38</c:v>
                </c:pt>
                <c:pt idx="3" formatCode="General">
                  <c:v>47</c:v>
                </c:pt>
                <c:pt idx="4" formatCode="General">
                  <c:v>9</c:v>
                </c:pt>
              </c:numCache>
            </c:numRef>
          </c:val>
        </c:ser>
        <c:ser>
          <c:idx val="1"/>
          <c:order val="1"/>
          <c:tx>
            <c:strRef>
              <c:f>'S86-S91Kurt'!$G$23</c:f>
              <c:strCache>
                <c:ptCount val="1"/>
                <c:pt idx="0">
                  <c:v>Ne katılırım ne katılmam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'S86-S91Kurt'!$H$21:$L$21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'S86-S91Kurt'!$H$23:$L$23</c:f>
              <c:numCache>
                <c:formatCode>0</c:formatCode>
                <c:ptCount val="5"/>
                <c:pt idx="0">
                  <c:v>18.600000000000001</c:v>
                </c:pt>
                <c:pt idx="1">
                  <c:v>23</c:v>
                </c:pt>
                <c:pt idx="2" formatCode="General">
                  <c:v>19</c:v>
                </c:pt>
                <c:pt idx="3" formatCode="General">
                  <c:v>17</c:v>
                </c:pt>
                <c:pt idx="4" formatCode="General">
                  <c:v>6</c:v>
                </c:pt>
              </c:numCache>
            </c:numRef>
          </c:val>
        </c:ser>
        <c:ser>
          <c:idx val="2"/>
          <c:order val="2"/>
          <c:tx>
            <c:strRef>
              <c:f>'S86-S91Kurt'!$G$24</c:f>
              <c:strCache>
                <c:ptCount val="1"/>
                <c:pt idx="0">
                  <c:v>Katılıyorum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'S86-S91Kurt'!$H$21:$L$21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'S86-S91Kurt'!$H$24:$L$24</c:f>
              <c:numCache>
                <c:formatCode>0</c:formatCode>
                <c:ptCount val="5"/>
                <c:pt idx="0">
                  <c:v>42.2</c:v>
                </c:pt>
                <c:pt idx="1">
                  <c:v>42.900000000000006</c:v>
                </c:pt>
                <c:pt idx="2" formatCode="General">
                  <c:v>38</c:v>
                </c:pt>
                <c:pt idx="3" formatCode="General">
                  <c:v>29</c:v>
                </c:pt>
                <c:pt idx="4" formatCode="General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70656"/>
        <c:axId val="96604928"/>
      </c:barChart>
      <c:catAx>
        <c:axId val="9607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6604928"/>
        <c:crosses val="autoZero"/>
        <c:auto val="1"/>
        <c:lblAlgn val="ctr"/>
        <c:lblOffset val="100"/>
        <c:noMultiLvlLbl val="0"/>
      </c:catAx>
      <c:valAx>
        <c:axId val="96604928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9607065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5.0352622856719632E-2"/>
          <c:y val="3.2425379004280629E-2"/>
          <c:w val="0.85267768280376255"/>
          <c:h val="0.15759832831813014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73949270931653E-2"/>
          <c:y val="0.22194896564447017"/>
          <c:w val="0.90515356457415419"/>
          <c:h val="0.61934307732300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'S86-S91Kurt'!$G$41</c:f>
              <c:strCache>
                <c:ptCount val="1"/>
                <c:pt idx="0">
                  <c:v>Katılmıyorum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'S86-S91Kurt'!$H$40:$L$40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'S86-S91Kurt'!$H$41:$L$41</c:f>
              <c:numCache>
                <c:formatCode>0</c:formatCode>
                <c:ptCount val="5"/>
                <c:pt idx="0">
                  <c:v>39.5</c:v>
                </c:pt>
                <c:pt idx="1">
                  <c:v>31.9</c:v>
                </c:pt>
                <c:pt idx="2">
                  <c:v>51</c:v>
                </c:pt>
                <c:pt idx="3">
                  <c:v>55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'S86-S91Kurt'!$G$42</c:f>
              <c:strCache>
                <c:ptCount val="1"/>
                <c:pt idx="0">
                  <c:v>Ne katılırım ne katılmam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'S86-S91Kurt'!$H$40:$L$40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'S86-S91Kurt'!$H$42:$L$42</c:f>
              <c:numCache>
                <c:formatCode>0</c:formatCode>
                <c:ptCount val="5"/>
                <c:pt idx="0">
                  <c:v>16.3</c:v>
                </c:pt>
                <c:pt idx="1">
                  <c:v>19.2</c:v>
                </c:pt>
                <c:pt idx="2">
                  <c:v>18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'S86-S91Kurt'!$G$43</c:f>
              <c:strCache>
                <c:ptCount val="1"/>
                <c:pt idx="0">
                  <c:v>Katılıyorum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'S86-S91Kurt'!$H$40:$L$40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'S86-S91Kurt'!$H$43:$L$43</c:f>
              <c:numCache>
                <c:formatCode>0</c:formatCode>
                <c:ptCount val="5"/>
                <c:pt idx="0">
                  <c:v>35.5</c:v>
                </c:pt>
                <c:pt idx="1">
                  <c:v>38.799999999999997</c:v>
                </c:pt>
                <c:pt idx="2">
                  <c:v>26</c:v>
                </c:pt>
                <c:pt idx="3">
                  <c:v>27</c:v>
                </c:pt>
                <c:pt idx="4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49600"/>
        <c:axId val="96651136"/>
      </c:barChart>
      <c:catAx>
        <c:axId val="9664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6651136"/>
        <c:crosses val="autoZero"/>
        <c:auto val="1"/>
        <c:lblAlgn val="ctr"/>
        <c:lblOffset val="100"/>
        <c:noMultiLvlLbl val="0"/>
      </c:catAx>
      <c:valAx>
        <c:axId val="96651136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9664960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9.3728650229524896E-2"/>
          <c:y val="5.2009089918073341E-2"/>
          <c:w val="0.80630042024036963"/>
          <c:h val="0.15902727813975329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66772701799374E-2"/>
          <c:y val="0.25934204826338453"/>
          <c:w val="0.87957843979180017"/>
          <c:h val="0.63256020181943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'S199-S204'!$G$27</c:f>
              <c:strCache>
                <c:ptCount val="1"/>
                <c:pt idx="0">
                  <c:v>Katılmıyorum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'S199-S204'!$H$6:$L$6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'S199-S204'!$H$27:$L$27</c:f>
              <c:numCache>
                <c:formatCode>0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14</c:v>
                </c:pt>
                <c:pt idx="3">
                  <c:v>6</c:v>
                </c:pt>
                <c:pt idx="4">
                  <c:v>39</c:v>
                </c:pt>
              </c:numCache>
            </c:numRef>
          </c:val>
        </c:ser>
        <c:ser>
          <c:idx val="1"/>
          <c:order val="1"/>
          <c:tx>
            <c:strRef>
              <c:f>'S199-S204'!$G$28</c:f>
              <c:strCache>
                <c:ptCount val="1"/>
                <c:pt idx="0">
                  <c:v>Ne katılırım ne katılmam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'S199-S204'!$H$6:$L$6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'S199-S204'!$H$28:$L$28</c:f>
              <c:numCache>
                <c:formatCode>0</c:formatCode>
                <c:ptCount val="5"/>
                <c:pt idx="0">
                  <c:v>14</c:v>
                </c:pt>
                <c:pt idx="1">
                  <c:v>18</c:v>
                </c:pt>
                <c:pt idx="2">
                  <c:v>13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2"/>
          <c:order val="2"/>
          <c:tx>
            <c:strRef>
              <c:f>'S199-S204'!$G$29</c:f>
              <c:strCache>
                <c:ptCount val="1"/>
                <c:pt idx="0">
                  <c:v>Katılıyorum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'S199-S204'!$H$6:$L$6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'S199-S204'!$H$29:$L$29</c:f>
              <c:numCache>
                <c:formatCode>0</c:formatCode>
                <c:ptCount val="5"/>
                <c:pt idx="0">
                  <c:v>61</c:v>
                </c:pt>
                <c:pt idx="1">
                  <c:v>57</c:v>
                </c:pt>
                <c:pt idx="2">
                  <c:v>66</c:v>
                </c:pt>
                <c:pt idx="3">
                  <c:v>76</c:v>
                </c:pt>
                <c:pt idx="4">
                  <c:v>33</c:v>
                </c:pt>
              </c:numCache>
            </c:numRef>
          </c:val>
        </c:ser>
        <c:ser>
          <c:idx val="3"/>
          <c:order val="3"/>
          <c:tx>
            <c:strRef>
              <c:f>'S199-S204'!$G$30</c:f>
              <c:strCache>
                <c:ptCount val="1"/>
                <c:pt idx="0">
                  <c:v>Fikri Yok/Cevap Yok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'S199-S204'!$H$6:$L$6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'S199-S204'!$H$30:$L$30</c:f>
              <c:numCache>
                <c:formatCode>0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6</c:v>
                </c:pt>
                <c:pt idx="3">
                  <c:v>5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04384"/>
        <c:axId val="96705920"/>
      </c:barChart>
      <c:catAx>
        <c:axId val="9670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6705920"/>
        <c:crosses val="autoZero"/>
        <c:auto val="1"/>
        <c:lblAlgn val="ctr"/>
        <c:lblOffset val="100"/>
        <c:noMultiLvlLbl val="0"/>
      </c:catAx>
      <c:valAx>
        <c:axId val="96705920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9670438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4017409114183305"/>
          <c:y val="5.0524849442363393E-2"/>
          <c:w val="0.70826420890937025"/>
          <c:h val="0.15178273842588919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33541533101824E-2"/>
          <c:y val="4.0794657075139802E-2"/>
          <c:w val="0.65089648908405884"/>
          <c:h val="0.86715654279154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'S24'!$A$7</c:f>
              <c:strCache>
                <c:ptCount val="1"/>
                <c:pt idx="0">
                  <c:v>Yüzde 5'den az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'S24'!$B$6:$D$6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'S24'!$B$7:$D$7</c:f>
              <c:numCache>
                <c:formatCode>0</c:formatCode>
                <c:ptCount val="3"/>
                <c:pt idx="0">
                  <c:v>3.4</c:v>
                </c:pt>
                <c:pt idx="1">
                  <c:v>6.3</c:v>
                </c:pt>
                <c:pt idx="2">
                  <c:v>1.5</c:v>
                </c:pt>
              </c:numCache>
            </c:numRef>
          </c:val>
        </c:ser>
        <c:ser>
          <c:idx val="1"/>
          <c:order val="1"/>
          <c:tx>
            <c:strRef>
              <c:f>'S24'!$A$8</c:f>
              <c:strCache>
                <c:ptCount val="1"/>
                <c:pt idx="0">
                  <c:v>Yüzde 5 civarında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'S24'!$B$6:$D$6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'S24'!$B$8:$D$8</c:f>
              <c:numCache>
                <c:formatCode>0</c:formatCode>
                <c:ptCount val="3"/>
                <c:pt idx="0">
                  <c:v>6.2</c:v>
                </c:pt>
                <c:pt idx="1">
                  <c:v>9.3000000000000007</c:v>
                </c:pt>
                <c:pt idx="2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'S24'!$A$9</c:f>
              <c:strCache>
                <c:ptCount val="1"/>
                <c:pt idx="0">
                  <c:v>Yüzde 10 civarında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'S24'!$B$6:$D$6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'S24'!$B$9:$D$9</c:f>
              <c:numCache>
                <c:formatCode>0</c:formatCode>
                <c:ptCount val="3"/>
                <c:pt idx="0">
                  <c:v>17.899999999999999</c:v>
                </c:pt>
                <c:pt idx="1">
                  <c:v>26.2</c:v>
                </c:pt>
                <c:pt idx="2">
                  <c:v>14.2</c:v>
                </c:pt>
              </c:numCache>
            </c:numRef>
          </c:val>
        </c:ser>
        <c:ser>
          <c:idx val="3"/>
          <c:order val="3"/>
          <c:tx>
            <c:strRef>
              <c:f>'S24'!$A$10</c:f>
              <c:strCache>
                <c:ptCount val="1"/>
                <c:pt idx="0">
                  <c:v>Yüzde 15 civarında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'S24'!$B$6:$D$6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'S24'!$B$10:$D$10</c:f>
              <c:numCache>
                <c:formatCode>0</c:formatCode>
                <c:ptCount val="3"/>
                <c:pt idx="0">
                  <c:v>11.4</c:v>
                </c:pt>
                <c:pt idx="1">
                  <c:v>11.5</c:v>
                </c:pt>
                <c:pt idx="2">
                  <c:v>11.9</c:v>
                </c:pt>
              </c:numCache>
            </c:numRef>
          </c:val>
        </c:ser>
        <c:ser>
          <c:idx val="4"/>
          <c:order val="4"/>
          <c:tx>
            <c:strRef>
              <c:f>'S24'!$A$11</c:f>
              <c:strCache>
                <c:ptCount val="1"/>
                <c:pt idx="0">
                  <c:v>Yüzde 20 civarında</c:v>
                </c:pt>
              </c:strCache>
            </c:strRef>
          </c:tx>
          <c:spPr>
            <a:solidFill>
              <a:srgbClr val="FFCC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'S24'!$B$6:$D$6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'S24'!$B$11:$D$11</c:f>
              <c:numCache>
                <c:formatCode>0</c:formatCode>
                <c:ptCount val="3"/>
                <c:pt idx="0">
                  <c:v>10.3</c:v>
                </c:pt>
                <c:pt idx="1">
                  <c:v>6.9</c:v>
                </c:pt>
                <c:pt idx="2">
                  <c:v>15</c:v>
                </c:pt>
              </c:numCache>
            </c:numRef>
          </c:val>
        </c:ser>
        <c:ser>
          <c:idx val="5"/>
          <c:order val="5"/>
          <c:tx>
            <c:strRef>
              <c:f>'S24'!$A$12</c:f>
              <c:strCache>
                <c:ptCount val="1"/>
                <c:pt idx="0">
                  <c:v>Yüzde 20'nin üzerinde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'S24'!$B$6:$D$6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'S24'!$B$12:$D$12</c:f>
              <c:numCache>
                <c:formatCode>0</c:formatCode>
                <c:ptCount val="3"/>
                <c:pt idx="0">
                  <c:v>36</c:v>
                </c:pt>
                <c:pt idx="1">
                  <c:v>18.399999999999999</c:v>
                </c:pt>
                <c:pt idx="2">
                  <c:v>44.2</c:v>
                </c:pt>
              </c:numCache>
            </c:numRef>
          </c:val>
        </c:ser>
        <c:ser>
          <c:idx val="6"/>
          <c:order val="6"/>
          <c:tx>
            <c:strRef>
              <c:f>'S24'!$A$13</c:f>
              <c:strCache>
                <c:ptCount val="1"/>
                <c:pt idx="0">
                  <c:v>Fikri Yok/Cevap Yok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'S24'!$B$6:$D$6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'S24'!$B$13:$D$13</c:f>
              <c:numCache>
                <c:formatCode>0</c:formatCode>
                <c:ptCount val="3"/>
                <c:pt idx="0">
                  <c:v>14.6</c:v>
                </c:pt>
                <c:pt idx="1">
                  <c:v>21.5</c:v>
                </c:pt>
                <c:pt idx="2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62112"/>
        <c:axId val="96780288"/>
      </c:barChart>
      <c:catAx>
        <c:axId val="9676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6780288"/>
        <c:crosses val="autoZero"/>
        <c:auto val="1"/>
        <c:lblAlgn val="ctr"/>
        <c:lblOffset val="100"/>
        <c:noMultiLvlLbl val="0"/>
      </c:catAx>
      <c:valAx>
        <c:axId val="96780288"/>
        <c:scaling>
          <c:orientation val="minMax"/>
          <c:max val="60"/>
        </c:scaling>
        <c:delete val="0"/>
        <c:axPos val="l"/>
        <c:numFmt formatCode="0" sourceLinked="1"/>
        <c:majorTickMark val="out"/>
        <c:minorTickMark val="none"/>
        <c:tickLblPos val="nextTo"/>
        <c:crossAx val="9676211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5396179176972544"/>
          <c:y val="0.14813429294893157"/>
          <c:w val="0.22014915009443395"/>
          <c:h val="0.70373112478243161"/>
        </c:manualLayout>
      </c:layout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64948339073436E-2"/>
          <c:y val="4.1662628502270434E-2"/>
          <c:w val="0.63462031996444834"/>
          <c:h val="0.83646763834751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'S25'!$A$4</c:f>
              <c:strCache>
                <c:ptCount val="1"/>
                <c:pt idx="0">
                  <c:v>Azalmaktadır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CC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'S25'!$B$3:$D$3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'S25'!$B$4:$D$4</c:f>
              <c:numCache>
                <c:formatCode>0</c:formatCode>
                <c:ptCount val="3"/>
                <c:pt idx="0">
                  <c:v>10.3</c:v>
                </c:pt>
                <c:pt idx="1">
                  <c:v>20.3</c:v>
                </c:pt>
                <c:pt idx="2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'S25'!$A$5</c:f>
              <c:strCache>
                <c:ptCount val="1"/>
                <c:pt idx="0">
                  <c:v>Aynı seviyededir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CC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'S25'!$B$3:$D$3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'S25'!$B$5:$D$5</c:f>
              <c:numCache>
                <c:formatCode>0</c:formatCode>
                <c:ptCount val="3"/>
                <c:pt idx="0">
                  <c:v>16.600000000000001</c:v>
                </c:pt>
                <c:pt idx="1">
                  <c:v>28.4</c:v>
                </c:pt>
                <c:pt idx="2">
                  <c:v>9.6</c:v>
                </c:pt>
              </c:numCache>
            </c:numRef>
          </c:val>
        </c:ser>
        <c:ser>
          <c:idx val="2"/>
          <c:order val="2"/>
          <c:tx>
            <c:strRef>
              <c:f>'S25'!$A$6</c:f>
              <c:strCache>
                <c:ptCount val="1"/>
                <c:pt idx="0">
                  <c:v>Artmaktadır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solidFill>
                <a:srgbClr val="FFFFCC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'S25'!$B$3:$D$3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'S25'!$B$6:$D$6</c:f>
              <c:numCache>
                <c:formatCode>0</c:formatCode>
                <c:ptCount val="3"/>
                <c:pt idx="0">
                  <c:v>62.7</c:v>
                </c:pt>
                <c:pt idx="1">
                  <c:v>36</c:v>
                </c:pt>
                <c:pt idx="2">
                  <c:v>81.599999999999994</c:v>
                </c:pt>
              </c:numCache>
            </c:numRef>
          </c:val>
        </c:ser>
        <c:ser>
          <c:idx val="3"/>
          <c:order val="3"/>
          <c:tx>
            <c:strRef>
              <c:f>'S25'!$A$7</c:f>
              <c:strCache>
                <c:ptCount val="1"/>
                <c:pt idx="0">
                  <c:v>Fikri Yok/Cevap Yok</c:v>
                </c:pt>
              </c:strCache>
            </c:strRef>
          </c:tx>
          <c:invertIfNegative val="0"/>
          <c:cat>
            <c:strRef>
              <c:f>'S25'!$B$3:$D$3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'S25'!$B$7:$D$7</c:f>
              <c:numCache>
                <c:formatCode>0</c:formatCode>
                <c:ptCount val="3"/>
                <c:pt idx="0">
                  <c:v>10.4</c:v>
                </c:pt>
                <c:pt idx="1">
                  <c:v>15.3</c:v>
                </c:pt>
                <c:pt idx="2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34304"/>
        <c:axId val="96835840"/>
      </c:barChart>
      <c:catAx>
        <c:axId val="9683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6835840"/>
        <c:crosses val="autoZero"/>
        <c:auto val="1"/>
        <c:lblAlgn val="ctr"/>
        <c:lblOffset val="100"/>
        <c:noMultiLvlLbl val="0"/>
      </c:catAx>
      <c:valAx>
        <c:axId val="96835840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96834304"/>
        <c:crosses val="autoZero"/>
        <c:crossBetween val="between"/>
        <c:majorUnit val="20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597927816449513E-2"/>
          <c:y val="0.12397488714405884"/>
          <c:w val="0.62915219669078903"/>
          <c:h val="0.76004508569342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'S95-99various'!$A$20</c:f>
              <c:strCache>
                <c:ptCount val="1"/>
                <c:pt idx="0">
                  <c:v>Çok az kamu görevlisi yolsuzluğa bulaşmıştır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'S95-99various'!$B$20:$D$20</c:f>
              <c:numCache>
                <c:formatCode>General</c:formatCode>
                <c:ptCount val="3"/>
                <c:pt idx="0">
                  <c:v>21</c:v>
                </c:pt>
                <c:pt idx="1">
                  <c:v>32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'S95-99various'!$A$21</c:f>
              <c:strCache>
                <c:ptCount val="1"/>
                <c:pt idx="0">
                  <c:v>Kamu görevlilerinin yarıdan azı yolsuzluğa bulaşmıştır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'S95-99various'!$B$21:$D$21</c:f>
              <c:numCache>
                <c:formatCode>General</c:formatCode>
                <c:ptCount val="3"/>
                <c:pt idx="0">
                  <c:v>23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'S95-99various'!$A$22</c:f>
              <c:strCache>
                <c:ptCount val="1"/>
                <c:pt idx="0">
                  <c:v>Çoğu kamu görevlisi yolsuzluğa bulaşmıştır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'S95-99various'!$B$22:$D$22</c:f>
              <c:numCache>
                <c:formatCode>General</c:formatCode>
                <c:ptCount val="3"/>
                <c:pt idx="0">
                  <c:v>25</c:v>
                </c:pt>
                <c:pt idx="1">
                  <c:v>14</c:v>
                </c:pt>
                <c:pt idx="2">
                  <c:v>34</c:v>
                </c:pt>
              </c:numCache>
            </c:numRef>
          </c:val>
        </c:ser>
        <c:ser>
          <c:idx val="3"/>
          <c:order val="3"/>
          <c:tx>
            <c:strRef>
              <c:f>'S95-99various'!$A$23</c:f>
              <c:strCache>
                <c:ptCount val="1"/>
                <c:pt idx="0">
                  <c:v>Kamu görevlilerinin hemen hemen tümü yolsuzluğa bulaşmıştır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'S95-99various'!$B$23:$D$23</c:f>
              <c:numCache>
                <c:formatCode>General</c:formatCode>
                <c:ptCount val="3"/>
                <c:pt idx="0">
                  <c:v>12</c:v>
                </c:pt>
                <c:pt idx="1">
                  <c:v>5</c:v>
                </c:pt>
                <c:pt idx="2">
                  <c:v>19</c:v>
                </c:pt>
              </c:numCache>
            </c:numRef>
          </c:val>
        </c:ser>
        <c:ser>
          <c:idx val="4"/>
          <c:order val="4"/>
          <c:tx>
            <c:strRef>
              <c:f>'S95-99various'!$A$24</c:f>
              <c:strCache>
                <c:ptCount val="1"/>
                <c:pt idx="0">
                  <c:v>Fikri Yok/Bilmiyor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'S95-99various'!$B$24:$D$24</c:f>
              <c:numCache>
                <c:formatCode>General</c:formatCode>
                <c:ptCount val="3"/>
                <c:pt idx="0">
                  <c:v>19</c:v>
                </c:pt>
                <c:pt idx="1">
                  <c:v>22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64992"/>
        <c:axId val="96966528"/>
      </c:barChart>
      <c:catAx>
        <c:axId val="9696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6966528"/>
        <c:crosses val="autoZero"/>
        <c:auto val="1"/>
        <c:lblAlgn val="ctr"/>
        <c:lblOffset val="100"/>
        <c:noMultiLvlLbl val="0"/>
      </c:catAx>
      <c:valAx>
        <c:axId val="96966528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crossAx val="9696499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108363901186121"/>
          <c:y val="5.4955509993839066E-2"/>
          <c:w val="0.28004115361946602"/>
          <c:h val="0.92647534112371366"/>
        </c:manualLayout>
      </c:layout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94738033222645E-2"/>
          <c:y val="0.10335338897529904"/>
          <c:w val="0.62654110962979426"/>
          <c:h val="0.78066673147428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'S95-99various'!$A$4</c:f>
              <c:strCache>
                <c:ptCount val="1"/>
                <c:pt idx="0">
                  <c:v>Hiç adil olmayacaktır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'S95-99various'!$B$4:$D$4</c:f>
              <c:numCache>
                <c:formatCode>General</c:formatCode>
                <c:ptCount val="3"/>
                <c:pt idx="0">
                  <c:v>23</c:v>
                </c:pt>
                <c:pt idx="1">
                  <c:v>3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'S95-99various'!$A$5</c:f>
              <c:strCache>
                <c:ptCount val="1"/>
                <c:pt idx="0">
                  <c:v>Pek adil olmayacaktır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'S95-99various'!$B$5:$D$5</c:f>
              <c:numCache>
                <c:formatCode>General</c:formatCode>
                <c:ptCount val="3"/>
                <c:pt idx="0">
                  <c:v>20</c:v>
                </c:pt>
                <c:pt idx="1">
                  <c:v>8</c:v>
                </c:pt>
                <c:pt idx="2">
                  <c:v>29</c:v>
                </c:pt>
              </c:numCache>
            </c:numRef>
          </c:val>
        </c:ser>
        <c:ser>
          <c:idx val="2"/>
          <c:order val="2"/>
          <c:tx>
            <c:strRef>
              <c:f>'S95-99various'!$A$6</c:f>
              <c:strCache>
                <c:ptCount val="1"/>
                <c:pt idx="0">
                  <c:v>Biraz adil olacaktır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'S95-99various'!$B$6:$D$6</c:f>
              <c:numCache>
                <c:formatCode>General</c:formatCode>
                <c:ptCount val="3"/>
                <c:pt idx="0">
                  <c:v>23</c:v>
                </c:pt>
                <c:pt idx="1">
                  <c:v>24</c:v>
                </c:pt>
                <c:pt idx="2">
                  <c:v>20</c:v>
                </c:pt>
              </c:numCache>
            </c:numRef>
          </c:val>
        </c:ser>
        <c:ser>
          <c:idx val="3"/>
          <c:order val="3"/>
          <c:tx>
            <c:strRef>
              <c:f>'S95-99various'!$A$7</c:f>
              <c:strCache>
                <c:ptCount val="1"/>
                <c:pt idx="0">
                  <c:v>Tam anlamıyla adil olacaktır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'S95-99various'!$B$7:$D$7</c:f>
              <c:numCache>
                <c:formatCode>General</c:formatCode>
                <c:ptCount val="3"/>
                <c:pt idx="0">
                  <c:v>25</c:v>
                </c:pt>
                <c:pt idx="1">
                  <c:v>59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29120"/>
        <c:axId val="97039104"/>
      </c:barChart>
      <c:catAx>
        <c:axId val="9702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7039104"/>
        <c:crosses val="autoZero"/>
        <c:auto val="1"/>
        <c:lblAlgn val="ctr"/>
        <c:lblOffset val="100"/>
        <c:noMultiLvlLbl val="0"/>
      </c:catAx>
      <c:valAx>
        <c:axId val="97039104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crossAx val="97029120"/>
        <c:crosses val="autoZero"/>
        <c:crossBetween val="between"/>
        <c:majorUnit val="20"/>
      </c:valAx>
      <c:spPr>
        <a:solidFill>
          <a:schemeClr val="tx2">
            <a:lumMod val="40000"/>
            <a:lumOff val="60000"/>
          </a:schemeClr>
        </a:solidFill>
      </c:spPr>
    </c:plotArea>
    <c:legend>
      <c:legendPos val="r"/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646262564803284E-2"/>
          <c:y val="6.6872304592419038E-2"/>
          <c:w val="0.64371663792288913"/>
          <c:h val="0.81714784215895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'S95-99various'!$A$12</c:f>
              <c:strCache>
                <c:ptCount val="1"/>
                <c:pt idx="0">
                  <c:v>Hiç inanmıyorum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'S95-99various'!$B$12:$D$12</c:f>
              <c:numCache>
                <c:formatCode>General</c:formatCode>
                <c:ptCount val="3"/>
                <c:pt idx="0">
                  <c:v>22</c:v>
                </c:pt>
                <c:pt idx="1">
                  <c:v>4</c:v>
                </c:pt>
                <c:pt idx="2">
                  <c:v>38</c:v>
                </c:pt>
              </c:numCache>
            </c:numRef>
          </c:val>
        </c:ser>
        <c:ser>
          <c:idx val="1"/>
          <c:order val="1"/>
          <c:tx>
            <c:strRef>
              <c:f>'S95-99various'!$A$13</c:f>
              <c:strCache>
                <c:ptCount val="1"/>
                <c:pt idx="0">
                  <c:v>Pek inanmıyorum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'S95-99various'!$B$13:$D$13</c:f>
              <c:numCache>
                <c:formatCode>General</c:formatCode>
                <c:ptCount val="3"/>
                <c:pt idx="0">
                  <c:v>24</c:v>
                </c:pt>
                <c:pt idx="1">
                  <c:v>11</c:v>
                </c:pt>
                <c:pt idx="2">
                  <c:v>34</c:v>
                </c:pt>
              </c:numCache>
            </c:numRef>
          </c:val>
        </c:ser>
        <c:ser>
          <c:idx val="2"/>
          <c:order val="2"/>
          <c:tx>
            <c:strRef>
              <c:f>'S95-99various'!$A$14</c:f>
              <c:strCache>
                <c:ptCount val="1"/>
                <c:pt idx="0">
                  <c:v>İnanma eğilimindeyim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'S95-99various'!$B$14:$D$14</c:f>
              <c:numCache>
                <c:formatCode>General</c:formatCode>
                <c:ptCount val="3"/>
                <c:pt idx="0">
                  <c:v>22</c:v>
                </c:pt>
                <c:pt idx="1">
                  <c:v>25</c:v>
                </c:pt>
                <c:pt idx="2">
                  <c:v>17</c:v>
                </c:pt>
              </c:numCache>
            </c:numRef>
          </c:val>
        </c:ser>
        <c:ser>
          <c:idx val="3"/>
          <c:order val="3"/>
          <c:tx>
            <c:strRef>
              <c:f>'S95-99various'!$A$15</c:f>
              <c:strCache>
                <c:ptCount val="1"/>
                <c:pt idx="0">
                  <c:v>Tamamen inanıyorum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'S95-99various'!$B$3:$D$3</c:f>
              <c:strCache>
                <c:ptCount val="3"/>
                <c:pt idx="0">
                  <c:v>Tüm seçmenler</c:v>
                </c:pt>
                <c:pt idx="1">
                  <c:v>Ak Parti</c:v>
                </c:pt>
                <c:pt idx="2">
                  <c:v>Muhalefet</c:v>
                </c:pt>
              </c:strCache>
            </c:strRef>
          </c:cat>
          <c:val>
            <c:numRef>
              <c:f>'S95-99various'!$B$15:$D$15</c:f>
              <c:numCache>
                <c:formatCode>General</c:formatCode>
                <c:ptCount val="3"/>
                <c:pt idx="0">
                  <c:v>23</c:v>
                </c:pt>
                <c:pt idx="1">
                  <c:v>53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360320"/>
        <c:axId val="96361856"/>
      </c:barChart>
      <c:catAx>
        <c:axId val="9636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6361856"/>
        <c:crosses val="autoZero"/>
        <c:auto val="1"/>
        <c:lblAlgn val="ctr"/>
        <c:lblOffset val="100"/>
        <c:noMultiLvlLbl val="0"/>
      </c:catAx>
      <c:valAx>
        <c:axId val="96361856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crossAx val="96360320"/>
        <c:crosses val="autoZero"/>
        <c:crossBetween val="between"/>
        <c:majorUnit val="20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35397298792483E-2"/>
          <c:y val="0.14380821583348594"/>
          <c:w val="0.91762107391092751"/>
          <c:h val="0.75101904413111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S45Baskanlik!$G$6</c:f>
              <c:strCache>
                <c:ptCount val="1"/>
                <c:pt idx="0">
                  <c:v>Katılmıyorum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S45Baskanlik!$H$5:$L$5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S45Baskanlik!$H$6:$L$6</c:f>
              <c:numCache>
                <c:formatCode>0</c:formatCode>
                <c:ptCount val="5"/>
                <c:pt idx="0">
                  <c:v>46.3</c:v>
                </c:pt>
                <c:pt idx="1">
                  <c:v>20.8</c:v>
                </c:pt>
                <c:pt idx="2">
                  <c:v>77</c:v>
                </c:pt>
                <c:pt idx="3">
                  <c:v>63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S45Baskanlik!$G$7</c:f>
              <c:strCache>
                <c:ptCount val="1"/>
                <c:pt idx="0">
                  <c:v>Ne katılırım ne katılmam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S45Baskanlik!$H$5:$L$5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S45Baskanlik!$H$7:$L$7</c:f>
              <c:numCache>
                <c:formatCode>0</c:formatCode>
                <c:ptCount val="5"/>
                <c:pt idx="0">
                  <c:v>13.3</c:v>
                </c:pt>
                <c:pt idx="1">
                  <c:v>18.7</c:v>
                </c:pt>
                <c:pt idx="2">
                  <c:v>6</c:v>
                </c:pt>
                <c:pt idx="3">
                  <c:v>11</c:v>
                </c:pt>
                <c:pt idx="4">
                  <c:v>14</c:v>
                </c:pt>
              </c:numCache>
            </c:numRef>
          </c:val>
        </c:ser>
        <c:ser>
          <c:idx val="2"/>
          <c:order val="2"/>
          <c:tx>
            <c:strRef>
              <c:f>S45Baskanlik!$G$8</c:f>
              <c:strCache>
                <c:ptCount val="1"/>
                <c:pt idx="0">
                  <c:v>Katılıyorum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S45Baskanlik!$H$5:$L$5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S45Baskanlik!$H$8:$L$8</c:f>
              <c:numCache>
                <c:formatCode>0</c:formatCode>
                <c:ptCount val="5"/>
                <c:pt idx="0">
                  <c:v>26.799999999999997</c:v>
                </c:pt>
                <c:pt idx="1">
                  <c:v>42.5</c:v>
                </c:pt>
                <c:pt idx="2">
                  <c:v>14</c:v>
                </c:pt>
                <c:pt idx="3">
                  <c:v>19</c:v>
                </c:pt>
                <c:pt idx="4">
                  <c:v>31</c:v>
                </c:pt>
              </c:numCache>
            </c:numRef>
          </c:val>
        </c:ser>
        <c:ser>
          <c:idx val="3"/>
          <c:order val="3"/>
          <c:tx>
            <c:strRef>
              <c:f>S45Baskanlik!$G$9</c:f>
              <c:strCache>
                <c:ptCount val="1"/>
                <c:pt idx="0">
                  <c:v>Fikri Yok/Cevap Yok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S45Baskanlik!$H$5:$L$5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S45Baskanlik!$H$9:$L$9</c:f>
              <c:numCache>
                <c:formatCode>0</c:formatCode>
                <c:ptCount val="5"/>
                <c:pt idx="0">
                  <c:v>13.7</c:v>
                </c:pt>
                <c:pt idx="1">
                  <c:v>18</c:v>
                </c:pt>
                <c:pt idx="2">
                  <c:v>3</c:v>
                </c:pt>
                <c:pt idx="3">
                  <c:v>7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4074368"/>
        <c:axId val="94075904"/>
      </c:barChart>
      <c:catAx>
        <c:axId val="94074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4075904"/>
        <c:crosses val="autoZero"/>
        <c:auto val="1"/>
        <c:lblAlgn val="ctr"/>
        <c:lblOffset val="100"/>
        <c:noMultiLvlLbl val="0"/>
      </c:catAx>
      <c:valAx>
        <c:axId val="94075904"/>
        <c:scaling>
          <c:orientation val="minMax"/>
          <c:max val="100"/>
        </c:scaling>
        <c:delete val="0"/>
        <c:axPos val="l"/>
        <c:numFmt formatCode="0" sourceLinked="1"/>
        <c:majorTickMark val="none"/>
        <c:minorTickMark val="none"/>
        <c:tickLblPos val="nextTo"/>
        <c:crossAx val="94074368"/>
        <c:crosses val="autoZero"/>
        <c:crossBetween val="between"/>
        <c:majorUnit val="20"/>
      </c:valAx>
      <c:spPr>
        <a:solidFill>
          <a:schemeClr val="tx2">
            <a:lumMod val="40000"/>
            <a:lumOff val="60000"/>
          </a:schemeClr>
        </a:solidFill>
      </c:spPr>
    </c:plotArea>
    <c:legend>
      <c:legendPos val="b"/>
      <c:layout>
        <c:manualLayout>
          <c:xMode val="edge"/>
          <c:yMode val="edge"/>
          <c:x val="0.11593978644903935"/>
          <c:y val="5.3942196178966013E-2"/>
          <c:w val="0.82435396050929455"/>
          <c:h val="7.0088811572971976E-2"/>
        </c:manualLayout>
      </c:layout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72728174534268E-2"/>
          <c:y val="8.7805171894496797E-2"/>
          <c:w val="0.89614743679818432"/>
          <c:h val="0.776469170861839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S156Baskanlık!$B$7:$B$12</c:f>
              <c:strCache>
                <c:ptCount val="6"/>
                <c:pt idx="0">
                  <c:v>Kesinlikle      yanlış</c:v>
                </c:pt>
                <c:pt idx="1">
                  <c:v>Muhtemelen yanlış</c:v>
                </c:pt>
                <c:pt idx="2">
                  <c:v>Emin       değilim</c:v>
                </c:pt>
                <c:pt idx="3">
                  <c:v>Muhtemelen doğru</c:v>
                </c:pt>
                <c:pt idx="4">
                  <c:v>Kesinlikle     doğru</c:v>
                </c:pt>
                <c:pt idx="5">
                  <c:v>Fikri Yok/   Cevap Yok</c:v>
                </c:pt>
              </c:strCache>
            </c:strRef>
          </c:cat>
          <c:val>
            <c:numRef>
              <c:f>S156Baskanlık!$C$7:$C$12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22</c:v>
                </c:pt>
                <c:pt idx="3">
                  <c:v>29</c:v>
                </c:pt>
                <c:pt idx="4">
                  <c:v>15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02272"/>
        <c:axId val="94103808"/>
      </c:barChart>
      <c:catAx>
        <c:axId val="9410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94103808"/>
        <c:crosses val="autoZero"/>
        <c:auto val="1"/>
        <c:lblAlgn val="ctr"/>
        <c:lblOffset val="100"/>
        <c:noMultiLvlLbl val="0"/>
      </c:catAx>
      <c:valAx>
        <c:axId val="94103808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crossAx val="94102272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5377378331108E-2"/>
          <c:y val="0.17342835310143193"/>
          <c:w val="0.89498572514195907"/>
          <c:h val="0.72086846739094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'S171-S173Anayasa'!$A$20</c:f>
              <c:strCache>
                <c:ptCount val="1"/>
                <c:pt idx="0">
                  <c:v>Evet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'S171-S173Anayasa'!$B$5:$F$5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'S171-S173Anayasa'!$B$20:$F$20</c:f>
              <c:numCache>
                <c:formatCode>General</c:formatCode>
                <c:ptCount val="5"/>
                <c:pt idx="0">
                  <c:v>60</c:v>
                </c:pt>
                <c:pt idx="1">
                  <c:v>59</c:v>
                </c:pt>
                <c:pt idx="2">
                  <c:v>60</c:v>
                </c:pt>
                <c:pt idx="3">
                  <c:v>59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strRef>
              <c:f>'S171-S173Anayasa'!$A$21</c:f>
              <c:strCache>
                <c:ptCount val="1"/>
                <c:pt idx="0">
                  <c:v>Hayır</c:v>
                </c:pt>
              </c:strCache>
            </c:strRef>
          </c:tx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'S171-S173Anayasa'!$B$5:$F$5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'S171-S173Anayasa'!$B$21:$F$21</c:f>
              <c:numCache>
                <c:formatCode>General</c:formatCode>
                <c:ptCount val="5"/>
                <c:pt idx="0">
                  <c:v>20</c:v>
                </c:pt>
                <c:pt idx="1">
                  <c:v>19</c:v>
                </c:pt>
                <c:pt idx="2">
                  <c:v>28</c:v>
                </c:pt>
                <c:pt idx="3">
                  <c:v>31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'S171-S173Anayasa'!$A$22</c:f>
              <c:strCache>
                <c:ptCount val="1"/>
                <c:pt idx="0">
                  <c:v>Fikri Yok/Cevap Yok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'S171-S173Anayasa'!$B$5:$F$5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'S171-S173Anayasa'!$B$22:$F$22</c:f>
              <c:numCache>
                <c:formatCode>General</c:formatCode>
                <c:ptCount val="5"/>
                <c:pt idx="0">
                  <c:v>20</c:v>
                </c:pt>
                <c:pt idx="1">
                  <c:v>22</c:v>
                </c:pt>
                <c:pt idx="2">
                  <c:v>12</c:v>
                </c:pt>
                <c:pt idx="3">
                  <c:v>10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97344"/>
        <c:axId val="94698880"/>
      </c:barChart>
      <c:catAx>
        <c:axId val="9469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4698880"/>
        <c:crosses val="autoZero"/>
        <c:auto val="1"/>
        <c:lblAlgn val="ctr"/>
        <c:lblOffset val="100"/>
        <c:noMultiLvlLbl val="0"/>
      </c:catAx>
      <c:valAx>
        <c:axId val="9469888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9469734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26108520112466199"/>
          <c:y val="5.2217681650553162E-2"/>
          <c:w val="0.53186258227894501"/>
          <c:h val="0.13243284759743251"/>
        </c:manualLayout>
      </c:layout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095404893475386E-2"/>
          <c:y val="0.25061624631737317"/>
          <c:w val="0.91257410858593491"/>
          <c:h val="0.65582018253007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'S171-S173Anayasa'!$A$28</c:f>
              <c:strCache>
                <c:ptCount val="1"/>
                <c:pt idx="0">
                  <c:v>İktidar ve muhalefet anlaşmalı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'S171-S173Anayasa'!$B$11:$F$11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'S171-S173Anayasa'!$B$28:$F$28</c:f>
              <c:numCache>
                <c:formatCode>General</c:formatCode>
                <c:ptCount val="5"/>
                <c:pt idx="0">
                  <c:v>66</c:v>
                </c:pt>
                <c:pt idx="1">
                  <c:v>50</c:v>
                </c:pt>
                <c:pt idx="2">
                  <c:v>81</c:v>
                </c:pt>
                <c:pt idx="3">
                  <c:v>81</c:v>
                </c:pt>
                <c:pt idx="4">
                  <c:v>68</c:v>
                </c:pt>
              </c:numCache>
            </c:numRef>
          </c:val>
        </c:ser>
        <c:ser>
          <c:idx val="1"/>
          <c:order val="1"/>
          <c:tx>
            <c:strRef>
              <c:f>'S171-S173Anayasa'!$A$29</c:f>
              <c:strCache>
                <c:ptCount val="1"/>
                <c:pt idx="0">
                  <c:v>Mecliste çoğunluğu olan parti istediği düzenlemeyi yapabilmeli</c:v>
                </c:pt>
              </c:strCache>
            </c:strRef>
          </c:tx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'S171-S173Anayasa'!$B$11:$F$11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'S171-S173Anayasa'!$B$29:$F$29</c:f>
              <c:numCache>
                <c:formatCode>General</c:formatCode>
                <c:ptCount val="5"/>
                <c:pt idx="0">
                  <c:v>18</c:v>
                </c:pt>
                <c:pt idx="1">
                  <c:v>31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</c:ser>
        <c:ser>
          <c:idx val="2"/>
          <c:order val="2"/>
          <c:tx>
            <c:strRef>
              <c:f>'S171-S173Anayasa'!$A$30</c:f>
              <c:strCache>
                <c:ptCount val="1"/>
                <c:pt idx="0">
                  <c:v>Fikri Yok/Cevap Yok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'S171-S173Anayasa'!$B$11:$F$11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'S171-S173Anayasa'!$B$30:$F$30</c:f>
              <c:numCache>
                <c:formatCode>General</c:formatCode>
                <c:ptCount val="5"/>
                <c:pt idx="0">
                  <c:v>16</c:v>
                </c:pt>
                <c:pt idx="1">
                  <c:v>19</c:v>
                </c:pt>
                <c:pt idx="2">
                  <c:v>8</c:v>
                </c:pt>
                <c:pt idx="3">
                  <c:v>7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39456"/>
        <c:axId val="94753536"/>
      </c:barChart>
      <c:catAx>
        <c:axId val="9473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4753536"/>
        <c:crosses val="autoZero"/>
        <c:auto val="1"/>
        <c:lblAlgn val="ctr"/>
        <c:lblOffset val="100"/>
        <c:noMultiLvlLbl val="0"/>
      </c:catAx>
      <c:valAx>
        <c:axId val="9475353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9473945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3342747623650911"/>
          <c:y val="2.2768322155220428E-3"/>
          <c:w val="0.79880199594779699"/>
          <c:h val="0.23061669673343169"/>
        </c:manualLayout>
      </c:layout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71082769700447E-2"/>
          <c:y val="0.2454932517335911"/>
          <c:w val="0.90715187389810736"/>
          <c:h val="0.64214269968595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'S35-S48Kurt'!$H$40</c:f>
              <c:strCache>
                <c:ptCount val="1"/>
                <c:pt idx="0">
                  <c:v>Katılmıyorum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'S35-S48Kurt'!$I$39:$M$39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'S35-S48Kurt'!$I$40:$M$40</c:f>
              <c:numCache>
                <c:formatCode>0</c:formatCode>
                <c:ptCount val="5"/>
                <c:pt idx="0">
                  <c:v>13.100000000000001</c:v>
                </c:pt>
                <c:pt idx="1">
                  <c:v>10.1</c:v>
                </c:pt>
                <c:pt idx="2" formatCode="General">
                  <c:v>14</c:v>
                </c:pt>
                <c:pt idx="3" formatCode="General">
                  <c:v>16</c:v>
                </c:pt>
                <c:pt idx="4" formatCode="General">
                  <c:v>26</c:v>
                </c:pt>
              </c:numCache>
            </c:numRef>
          </c:val>
        </c:ser>
        <c:ser>
          <c:idx val="1"/>
          <c:order val="1"/>
          <c:tx>
            <c:strRef>
              <c:f>'S35-S48Kurt'!$H$41</c:f>
              <c:strCache>
                <c:ptCount val="1"/>
                <c:pt idx="0">
                  <c:v>Ne katılırım ne katılmam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'S35-S48Kurt'!$I$39:$M$39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'S35-S48Kurt'!$I$41:$M$41</c:f>
              <c:numCache>
                <c:formatCode>0</c:formatCode>
                <c:ptCount val="5"/>
                <c:pt idx="0">
                  <c:v>14.6</c:v>
                </c:pt>
                <c:pt idx="1">
                  <c:v>13.7</c:v>
                </c:pt>
                <c:pt idx="2" formatCode="General">
                  <c:v>14</c:v>
                </c:pt>
                <c:pt idx="3" formatCode="General">
                  <c:v>27</c:v>
                </c:pt>
                <c:pt idx="4" formatCode="General">
                  <c:v>9</c:v>
                </c:pt>
              </c:numCache>
            </c:numRef>
          </c:val>
        </c:ser>
        <c:ser>
          <c:idx val="2"/>
          <c:order val="2"/>
          <c:tx>
            <c:strRef>
              <c:f>'S35-S48Kurt'!$H$42</c:f>
              <c:strCache>
                <c:ptCount val="1"/>
                <c:pt idx="0">
                  <c:v>Katılıyorum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'S35-S48Kurt'!$I$39:$M$39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'S35-S48Kurt'!$I$42:$M$42</c:f>
              <c:numCache>
                <c:formatCode>0</c:formatCode>
                <c:ptCount val="5"/>
                <c:pt idx="0">
                  <c:v>64.5</c:v>
                </c:pt>
                <c:pt idx="1">
                  <c:v>66.8</c:v>
                </c:pt>
                <c:pt idx="2" formatCode="General">
                  <c:v>68</c:v>
                </c:pt>
                <c:pt idx="3" formatCode="General">
                  <c:v>53</c:v>
                </c:pt>
                <c:pt idx="4" formatCode="General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10112"/>
        <c:axId val="94811648"/>
      </c:barChart>
      <c:catAx>
        <c:axId val="9481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4811648"/>
        <c:crosses val="autoZero"/>
        <c:auto val="1"/>
        <c:lblAlgn val="ctr"/>
        <c:lblOffset val="100"/>
        <c:noMultiLvlLbl val="0"/>
      </c:catAx>
      <c:valAx>
        <c:axId val="94811648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9481011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9.42674045057669E-2"/>
          <c:y val="3.8252168583357921E-2"/>
          <c:w val="0.77855924231718365"/>
          <c:h val="0.14675656069645851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79681710588354E-2"/>
          <c:y val="0.25495967549510856"/>
          <c:w val="0.89403092400856465"/>
          <c:h val="0.62279106020838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'S35-S48Kurt'!$H$57</c:f>
              <c:strCache>
                <c:ptCount val="1"/>
                <c:pt idx="0">
                  <c:v>Katılmıyorum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'S35-S48Kurt'!$I$56:$M$56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'S35-S48Kurt'!$I$57:$M$57</c:f>
              <c:numCache>
                <c:formatCode>0</c:formatCode>
                <c:ptCount val="5"/>
                <c:pt idx="0">
                  <c:v>30.6</c:v>
                </c:pt>
                <c:pt idx="1">
                  <c:v>23.2</c:v>
                </c:pt>
                <c:pt idx="2">
                  <c:v>43</c:v>
                </c:pt>
                <c:pt idx="3">
                  <c:v>51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'S35-S48Kurt'!$H$58</c:f>
              <c:strCache>
                <c:ptCount val="1"/>
                <c:pt idx="0">
                  <c:v>Ne katılırım ne katılmam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'S35-S48Kurt'!$I$56:$M$56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'S35-S48Kurt'!$I$58:$M$58</c:f>
              <c:numCache>
                <c:formatCode>0</c:formatCode>
                <c:ptCount val="5"/>
                <c:pt idx="0">
                  <c:v>17.7</c:v>
                </c:pt>
                <c:pt idx="1">
                  <c:v>20.6</c:v>
                </c:pt>
                <c:pt idx="2" formatCode="General">
                  <c:v>20</c:v>
                </c:pt>
                <c:pt idx="3" formatCode="General">
                  <c:v>16</c:v>
                </c:pt>
                <c:pt idx="4" formatCode="General">
                  <c:v>6</c:v>
                </c:pt>
              </c:numCache>
            </c:numRef>
          </c:val>
        </c:ser>
        <c:ser>
          <c:idx val="2"/>
          <c:order val="2"/>
          <c:tx>
            <c:strRef>
              <c:f>'S35-S48Kurt'!$H$59</c:f>
              <c:strCache>
                <c:ptCount val="1"/>
                <c:pt idx="0">
                  <c:v>Katılıyorum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'S35-S48Kurt'!$I$56:$M$56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'S35-S48Kurt'!$I$59:$M$59</c:f>
              <c:numCache>
                <c:formatCode>0</c:formatCode>
                <c:ptCount val="5"/>
                <c:pt idx="0">
                  <c:v>41.2</c:v>
                </c:pt>
                <c:pt idx="1">
                  <c:v>42.9</c:v>
                </c:pt>
                <c:pt idx="2">
                  <c:v>33</c:v>
                </c:pt>
                <c:pt idx="3">
                  <c:v>29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04512"/>
        <c:axId val="95906048"/>
      </c:barChart>
      <c:catAx>
        <c:axId val="9590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5906048"/>
        <c:crosses val="autoZero"/>
        <c:auto val="1"/>
        <c:lblAlgn val="ctr"/>
        <c:lblOffset val="100"/>
        <c:noMultiLvlLbl val="0"/>
      </c:catAx>
      <c:valAx>
        <c:axId val="95906048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9590451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0448327378829253"/>
          <c:y val="3.8787634707254756E-2"/>
          <c:w val="0.79115931563159647"/>
          <c:h val="0.1507713031885346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13368443677641E-2"/>
          <c:y val="0.23822725980908438"/>
          <c:w val="0.88275109607448388"/>
          <c:h val="0.64178678302154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'S35-S48Kurt'!$H$21</c:f>
              <c:strCache>
                <c:ptCount val="1"/>
                <c:pt idx="0">
                  <c:v>Katılmıyorum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smtClean="0"/>
                      <a:t>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'S35-S48Kurt'!$I$20:$M$20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'S35-S48Kurt'!$I$21:$M$21</c:f>
              <c:numCache>
                <c:formatCode>General</c:formatCode>
                <c:ptCount val="5"/>
                <c:pt idx="0">
                  <c:v>11.600000000000001</c:v>
                </c:pt>
                <c:pt idx="1">
                  <c:v>7.6999999999999993</c:v>
                </c:pt>
                <c:pt idx="2">
                  <c:v>5</c:v>
                </c:pt>
                <c:pt idx="3">
                  <c:v>6</c:v>
                </c:pt>
                <c:pt idx="4">
                  <c:v>55</c:v>
                </c:pt>
              </c:numCache>
            </c:numRef>
          </c:val>
        </c:ser>
        <c:ser>
          <c:idx val="1"/>
          <c:order val="1"/>
          <c:tx>
            <c:strRef>
              <c:f>'S35-S48Kurt'!$H$22</c:f>
              <c:strCache>
                <c:ptCount val="1"/>
                <c:pt idx="0">
                  <c:v>Ne katılırım ne katılmam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'S35-S48Kurt'!$I$20:$M$20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'S35-S48Kurt'!$I$22:$M$22</c:f>
              <c:numCache>
                <c:formatCode>General</c:formatCode>
                <c:ptCount val="5"/>
                <c:pt idx="0">
                  <c:v>7.9</c:v>
                </c:pt>
                <c:pt idx="1">
                  <c:v>8.8000000000000007</c:v>
                </c:pt>
                <c:pt idx="2">
                  <c:v>9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'S35-S48Kurt'!$H$23</c:f>
              <c:strCache>
                <c:ptCount val="1"/>
                <c:pt idx="0">
                  <c:v>Katılıyorum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200" b="1" smtClean="0"/>
                      <a:t>78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'S35-S48Kurt'!$I$20:$M$20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'S35-S48Kurt'!$I$23:$M$23</c:f>
              <c:numCache>
                <c:formatCode>General</c:formatCode>
                <c:ptCount val="5"/>
                <c:pt idx="0">
                  <c:v>77</c:v>
                </c:pt>
                <c:pt idx="1">
                  <c:v>78.099999999999994</c:v>
                </c:pt>
                <c:pt idx="2">
                  <c:v>85</c:v>
                </c:pt>
                <c:pt idx="3">
                  <c:v>91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50336"/>
        <c:axId val="95951872"/>
      </c:barChart>
      <c:catAx>
        <c:axId val="9595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5951872"/>
        <c:crosses val="autoZero"/>
        <c:auto val="1"/>
        <c:lblAlgn val="ctr"/>
        <c:lblOffset val="100"/>
        <c:noMultiLvlLbl val="0"/>
      </c:catAx>
      <c:valAx>
        <c:axId val="959518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9595033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243636671948731"/>
          <c:y val="2.7958272731832087E-2"/>
          <c:w val="0.75165420216467171"/>
          <c:h val="0.15205060548827909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92863814696507E-2"/>
          <c:y val="0.3032882245651497"/>
          <c:w val="0.90449662361178407"/>
          <c:h val="0.5463990391031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'S86-S91Kurt'!$G$5</c:f>
              <c:strCache>
                <c:ptCount val="1"/>
                <c:pt idx="0">
                  <c:v>Katılmıyorum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'S86-S91Kurt'!$H$4:$L$4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'S86-S91Kurt'!$H$5:$L$5</c:f>
              <c:numCache>
                <c:formatCode>0</c:formatCode>
                <c:ptCount val="5"/>
                <c:pt idx="0">
                  <c:v>25.1</c:v>
                </c:pt>
                <c:pt idx="1">
                  <c:v>17.5</c:v>
                </c:pt>
                <c:pt idx="2">
                  <c:v>20</c:v>
                </c:pt>
                <c:pt idx="3">
                  <c:v>19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'S86-S91Kurt'!$G$6</c:f>
              <c:strCache>
                <c:ptCount val="1"/>
                <c:pt idx="0">
                  <c:v>Ne katılırım ne katılmam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'S86-S91Kurt'!$H$4:$L$4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'S86-S91Kurt'!$H$6:$L$6</c:f>
              <c:numCache>
                <c:formatCode>0</c:formatCode>
                <c:ptCount val="5"/>
                <c:pt idx="0">
                  <c:v>11.1</c:v>
                </c:pt>
                <c:pt idx="1">
                  <c:v>15.1</c:v>
                </c:pt>
                <c:pt idx="2">
                  <c:v>12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'S86-S91Kurt'!$G$7</c:f>
              <c:strCache>
                <c:ptCount val="1"/>
                <c:pt idx="0">
                  <c:v>Katılıyorum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'S86-S91Kurt'!$H$4:$L$4</c:f>
              <c:strCache>
                <c:ptCount val="5"/>
                <c:pt idx="0">
                  <c:v>Tüm seçmenler</c:v>
                </c:pt>
                <c:pt idx="1">
                  <c:v>Ak Parti</c:v>
                </c:pt>
                <c:pt idx="2">
                  <c:v>CHP</c:v>
                </c:pt>
                <c:pt idx="3">
                  <c:v>MHP</c:v>
                </c:pt>
                <c:pt idx="4">
                  <c:v>HDP</c:v>
                </c:pt>
              </c:strCache>
            </c:strRef>
          </c:cat>
          <c:val>
            <c:numRef>
              <c:f>'S86-S91Kurt'!$H$7:$L$7</c:f>
              <c:numCache>
                <c:formatCode>0</c:formatCode>
                <c:ptCount val="5"/>
                <c:pt idx="0">
                  <c:v>55.3</c:v>
                </c:pt>
                <c:pt idx="1">
                  <c:v>56.3</c:v>
                </c:pt>
                <c:pt idx="2">
                  <c:v>64</c:v>
                </c:pt>
                <c:pt idx="3">
                  <c:v>74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96160"/>
        <c:axId val="96014336"/>
      </c:barChart>
      <c:catAx>
        <c:axId val="9599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6014336"/>
        <c:crosses val="autoZero"/>
        <c:auto val="1"/>
        <c:lblAlgn val="ctr"/>
        <c:lblOffset val="100"/>
        <c:noMultiLvlLbl val="0"/>
      </c:catAx>
      <c:valAx>
        <c:axId val="96014336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9599616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7.3346755797819158E-2"/>
          <c:y val="5.9289523386290413E-2"/>
          <c:w val="0.83053700298075628"/>
          <c:h val="0.16575352738584601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9AE64-D20F-4502-951A-271727584BB4}" type="datetimeFigureOut">
              <a:rPr lang="tr-TR" smtClean="0"/>
              <a:pPr/>
              <a:t>04.05.2015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F2F69-9C21-4633-8588-92A40B2F44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54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2253-DC1C-423B-A490-82782FCBDE45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89F8-1735-4C3C-B006-F2BDCA32F77E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3278-265B-46B7-971A-FCEF090E3E20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3E7-F387-4700-94BC-BE8513DC1264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855-E44B-4F99-BE4F-7247BEFBB001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5792-97C2-4584-B0D5-358172733B7B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6244-EF92-4678-80B5-2C3D0BCF3695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2C6-3FCF-489E-9A32-D5CAA742D53C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A04A-F8C5-4FF2-A8FB-45E5EA76AA55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E-E454-4892-B7E8-649DD89CBC95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ACA1-4559-42D7-983F-6C243EFB3166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487E-C5A2-4651-8EBD-C830B1C27DAE}" type="datetime1">
              <a:rPr lang="tr-TR" smtClean="0"/>
              <a:pPr/>
              <a:t>04.05.2015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2632A-7430-46AB-A9CB-4E022899260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u.edu.tr/mainimages/logo_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219" y="6139744"/>
            <a:ext cx="4040108" cy="6480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35481" y="2724641"/>
            <a:ext cx="320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rial Rounded MT Bold" pitchFamily="34" charset="0"/>
                <a:cs typeface="Times New Roman" pitchFamily="18" charset="0"/>
              </a:rPr>
              <a:t>Ali </a:t>
            </a:r>
            <a:r>
              <a:rPr lang="tr-TR" sz="2400" b="1" dirty="0" err="1" smtClean="0">
                <a:latin typeface="Arial Rounded MT Bold" pitchFamily="34" charset="0"/>
                <a:cs typeface="Times New Roman" pitchFamily="18" charset="0"/>
              </a:rPr>
              <a:t>Çarkoğlu</a:t>
            </a:r>
            <a:endParaRPr lang="tr-TR" sz="2400" b="1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743712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Haziran 2015 Seçimlerine Giderken Kamuoyu Dinamikleri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5122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56339"/>
            <a:ext cx="2236486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2708920"/>
            <a:ext cx="320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rial Rounded MT Bold" pitchFamily="34" charset="0"/>
                <a:cs typeface="Times New Roman" pitchFamily="18" charset="0"/>
              </a:rPr>
              <a:t>S. Erdem Aytaç</a:t>
            </a:r>
            <a:endParaRPr lang="tr-TR" sz="2400" b="1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6463" y="2324531"/>
            <a:ext cx="198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5 Mayıs 2015</a:t>
            </a:r>
            <a:endParaRPr lang="tr-TR" sz="2000" b="1" dirty="0"/>
          </a:p>
        </p:txBody>
      </p:sp>
      <p:pic>
        <p:nvPicPr>
          <p:cNvPr id="10" name="Picture 4" descr="https://gm1.ggpht.com/YzNvLGEfT1HsXBquiB2-RBGbLiQZ8ObYaKvRvocgVTRv0qt2rtPFL1i0TxX14SAxBzjTebIlNZAemGfDqpCCslsAMBEedPIwY4hy8yjEPwGhUOqQ394Mw0e-gioi2TvnhZ1LgiirM8OVOfDDnX004RAVlNlYfrat_sv59waHpNblWHiYmgtDvzgprfMxeGdtSXn0TYcI_3RNjCpREpdRKEYk2BxdFkbSMpvV_E69SuU_TNxRhxhvQ9B3LxjD5BKXqE464JNAHAjmy3tLlGysNUd5-8pryAUlf_cvVCCu2bSLfEz2wzMrbLaKJseBItu6EFnGMS_dIGdnBY4FJhip4NlyzNpbfnUF9QQKg0DN4eOR0prXa_TOkuh_sHloabw45su3uqxjV2rXQbtK48gqFdMxaasuAIA3IW78bMka2BTRmhd7CcmkVubnXpa_0AQptkkZ7RdBIlwN6Y8alikJY04rEqzFNKQ6tFfv_Fu7mQ10y6pQDN1MZhCQfU3Chd9hEcMkCrsDZSZoEYV0WLlH83fiwuoncYVWY3MuatoE6xYgvq92M7tVg5BfGwGsGuZnWgoecsSFmA=w2754-h3896-l75-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9" y="3919430"/>
            <a:ext cx="1522153" cy="21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" y="4094485"/>
            <a:ext cx="3799744" cy="1802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8B97-6CA3-41E8-9628-CA5ECCEB4E38}" type="slidenum">
              <a:rPr lang="en-US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990"/>
            <a:ext cx="9144000" cy="5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990"/>
            <a:ext cx="9144000" cy="5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8B97-6CA3-41E8-9628-CA5ECCEB4E38}" type="slidenum">
              <a:rPr lang="en-US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8B97-6CA3-41E8-9628-CA5ECCEB4E38}" type="slidenum">
              <a:rPr lang="en-US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8B97-6CA3-41E8-9628-CA5ECCEB4E38}" type="slidenum">
              <a:rPr lang="en-US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990"/>
            <a:ext cx="9144000" cy="5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İfade özgürlüğü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i="1" dirty="0" smtClean="0"/>
              <a:t>Sizce insanlar bugün Türkiye’de ne düşünürlerse serbestçe, çekinmeden dile getirebilirler mi?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16</a:t>
            </a:fld>
            <a:endParaRPr lang="tr-T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591201"/>
              </p:ext>
            </p:extLst>
          </p:nvPr>
        </p:nvGraphicFramePr>
        <p:xfrm>
          <a:off x="611560" y="2852936"/>
          <a:ext cx="79208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73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66599"/>
            <a:ext cx="6400800" cy="70723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3000" dirty="0"/>
              <a:t>Araştırmanın Künyesi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2172376"/>
          </a:xfrm>
        </p:spPr>
        <p:txBody>
          <a:bodyPr>
            <a:noAutofit/>
          </a:bodyPr>
          <a:lstStyle/>
          <a:p>
            <a:endParaRPr lang="en-US" sz="1600" b="1" dirty="0" smtClean="0"/>
          </a:p>
          <a:p>
            <a:r>
              <a:rPr lang="tr-TR" sz="1600" b="1" dirty="0" smtClean="0"/>
              <a:t>49 </a:t>
            </a:r>
            <a:r>
              <a:rPr lang="tr-TR" sz="1600" b="1" dirty="0"/>
              <a:t>ilde </a:t>
            </a:r>
            <a:r>
              <a:rPr lang="tr-TR" sz="1600" b="1" dirty="0" smtClean="0"/>
              <a:t>2201 katılımcı </a:t>
            </a:r>
            <a:r>
              <a:rPr lang="tr-TR" sz="1600" b="1" dirty="0"/>
              <a:t>ile yüz yüze görüşme </a:t>
            </a:r>
            <a:r>
              <a:rPr lang="tr-TR" sz="1600" b="1" dirty="0" smtClean="0"/>
              <a:t>gerçekleştirildi</a:t>
            </a:r>
            <a:endParaRPr lang="en-US" sz="1600" b="1" dirty="0" smtClean="0"/>
          </a:p>
          <a:p>
            <a:r>
              <a:rPr lang="en-US" sz="1600" b="1" dirty="0" err="1" smtClean="0"/>
              <a:t>Ka</a:t>
            </a:r>
            <a:r>
              <a:rPr lang="tr-TR" sz="1600" b="1" dirty="0" smtClean="0"/>
              <a:t>tılımcılar Adrese Dayalı Nüfus Kayıt Sistemi’nden (ADKNS) rastgele örneklem ile seçildi</a:t>
            </a:r>
            <a:endParaRPr lang="tr-TR" sz="1600" b="1" dirty="0"/>
          </a:p>
          <a:p>
            <a:r>
              <a:rPr lang="tr-TR" sz="1600" b="1" dirty="0"/>
              <a:t>Saha araştırması Frekans Araştırma tarafından </a:t>
            </a:r>
            <a:r>
              <a:rPr lang="tr-TR" sz="1600" b="1" dirty="0" smtClean="0"/>
              <a:t>19 Mart – 26 Nisan 2015 </a:t>
            </a:r>
            <a:r>
              <a:rPr lang="tr-TR" sz="1600" b="1" dirty="0"/>
              <a:t>tarihlerinde yürütüldü</a:t>
            </a:r>
          </a:p>
          <a:p>
            <a:r>
              <a:rPr lang="tr-TR" sz="1600" b="1" dirty="0"/>
              <a:t>Araştırma </a:t>
            </a:r>
            <a:r>
              <a:rPr lang="tr-TR" sz="1600" b="1" dirty="0" smtClean="0"/>
              <a:t>Açık Toplum Vakfı, Koç </a:t>
            </a:r>
            <a:r>
              <a:rPr lang="tr-TR" sz="1600" b="1" dirty="0"/>
              <a:t>Üniversitesi ve </a:t>
            </a:r>
            <a:r>
              <a:rPr lang="en-US" sz="1600" b="1" dirty="0" smtClean="0"/>
              <a:t>Ohio </a:t>
            </a:r>
            <a:r>
              <a:rPr lang="en-US" sz="1600" b="1" dirty="0"/>
              <a:t>State University School of </a:t>
            </a:r>
            <a:r>
              <a:rPr lang="en-US" sz="1600" b="1" dirty="0" smtClean="0"/>
              <a:t>Communication</a:t>
            </a:r>
            <a:r>
              <a:rPr lang="tr-TR" sz="1600" b="1" dirty="0" smtClean="0"/>
              <a:t> </a:t>
            </a:r>
            <a:r>
              <a:rPr lang="tr-TR" sz="1600" b="1" dirty="0"/>
              <a:t>desteğiyle yürütüldü.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" y="2852937"/>
            <a:ext cx="9089335" cy="40050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986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Başkanlık sistemine dair değerlendirmeler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5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Başkanlık sistemine destek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036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i="1" dirty="0" smtClean="0"/>
              <a:t>Türkiye için başkanlık sistemi parlamenter sisteme göre daha iyi bir yönetim biçimidir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21</a:t>
            </a:fld>
            <a:endParaRPr lang="tr-TR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052307"/>
              </p:ext>
            </p:extLst>
          </p:nvPr>
        </p:nvGraphicFramePr>
        <p:xfrm>
          <a:off x="683568" y="2708920"/>
          <a:ext cx="74888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39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Dünyada yönetim biçimleri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i="1" dirty="0" smtClean="0"/>
              <a:t>Günümüzde demokrasilerin çoğu, ABD’deki gibi bir başkanlık sisteminin aksine parlamenter sistemi kullanmaktadır.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22</a:t>
            </a:fld>
            <a:endParaRPr lang="tr-TR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981693"/>
              </p:ext>
            </p:extLst>
          </p:nvPr>
        </p:nvGraphicFramePr>
        <p:xfrm>
          <a:off x="1475656" y="3068960"/>
          <a:ext cx="5614989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66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Yeni Anayasa üzerine değerlendirmeler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70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i="1" dirty="0" smtClean="0"/>
              <a:t>Sizce Türkiye’nin yeni bir Anayasaya ihtiyacı var mı?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547194"/>
              </p:ext>
            </p:extLst>
          </p:nvPr>
        </p:nvGraphicFramePr>
        <p:xfrm>
          <a:off x="1043608" y="2420888"/>
          <a:ext cx="71287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3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i="1" dirty="0" smtClean="0"/>
              <a:t>Yeni bir Anayasa için iktidar ve muhalefet partilerinin anlaşması gerekli midir?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27</a:t>
            </a:fld>
            <a:endParaRPr lang="tr-TR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673395"/>
              </p:ext>
            </p:extLst>
          </p:nvPr>
        </p:nvGraphicFramePr>
        <p:xfrm>
          <a:off x="899592" y="2708920"/>
          <a:ext cx="7441878" cy="368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93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Kürt sorunu / Çözüm </a:t>
            </a:r>
            <a:r>
              <a:rPr lang="tr-TR" dirty="0" smtClean="0"/>
              <a:t>süreci üzerine değerlendirmeler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40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i="1" dirty="0" smtClean="0"/>
              <a:t>Kürt meselesi, etnik ve kültürel kimliklerin tanınmasından çok Güneydoğu ve Doğu Anadolu bölgelerinin ekonomik kalkınması ile çözülebilir.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29</a:t>
            </a:fld>
            <a:endParaRPr lang="tr-T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66524"/>
              </p:ext>
            </p:extLst>
          </p:nvPr>
        </p:nvGraphicFramePr>
        <p:xfrm>
          <a:off x="1043608" y="2852936"/>
          <a:ext cx="72008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8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Ülkenin en önemli sorunları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1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i="1" dirty="0" smtClean="0"/>
              <a:t>Kürt meselesinin çözümü için yerel yönetimlere daha fazla yetki verilebilir.</a:t>
            </a:r>
            <a:endParaRPr lang="tr-TR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30</a:t>
            </a:fld>
            <a:endParaRPr lang="tr-T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987010"/>
              </p:ext>
            </p:extLst>
          </p:nvPr>
        </p:nvGraphicFramePr>
        <p:xfrm>
          <a:off x="1115616" y="2636912"/>
          <a:ext cx="68407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14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i="1" dirty="0" smtClean="0"/>
              <a:t>Türkiye’de hangi etnik gruptan olursa olsun her çocuk ilköğretimini Türkçe olarak yapmalıdır.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31</a:t>
            </a:fld>
            <a:endParaRPr lang="tr-T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832175"/>
              </p:ext>
            </p:extLst>
          </p:nvPr>
        </p:nvGraphicFramePr>
        <p:xfrm>
          <a:off x="1043608" y="2636912"/>
          <a:ext cx="69127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69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err="1" smtClean="0"/>
              <a:t>Kürt</a:t>
            </a:r>
            <a:r>
              <a:rPr lang="en-US" sz="2400" i="1" dirty="0" smtClean="0"/>
              <a:t> </a:t>
            </a:r>
            <a:r>
              <a:rPr lang="en-US" sz="2400" i="1" dirty="0" err="1"/>
              <a:t>sorununa</a:t>
            </a:r>
            <a:r>
              <a:rPr lang="en-US" sz="2400" i="1" dirty="0"/>
              <a:t> </a:t>
            </a:r>
            <a:r>
              <a:rPr lang="en-US" sz="2400" i="1" dirty="0" err="1"/>
              <a:t>çözümde</a:t>
            </a:r>
            <a:r>
              <a:rPr lang="en-US" sz="2400" i="1" dirty="0"/>
              <a:t> </a:t>
            </a:r>
            <a:r>
              <a:rPr lang="en-US" sz="2400" i="1" dirty="0" err="1"/>
              <a:t>katkı</a:t>
            </a:r>
            <a:r>
              <a:rPr lang="en-US" sz="2400" i="1" dirty="0"/>
              <a:t> </a:t>
            </a:r>
            <a:r>
              <a:rPr lang="en-US" sz="2400" i="1" dirty="0" err="1"/>
              <a:t>sağlayacak</a:t>
            </a:r>
            <a:r>
              <a:rPr lang="en-US" sz="2400" i="1" dirty="0"/>
              <a:t> </a:t>
            </a:r>
            <a:r>
              <a:rPr lang="en-US" sz="2400" i="1" dirty="0" err="1"/>
              <a:t>olsa</a:t>
            </a:r>
            <a:r>
              <a:rPr lang="en-US" sz="2400" i="1" dirty="0"/>
              <a:t> bile </a:t>
            </a:r>
            <a:r>
              <a:rPr lang="en-US" sz="2400" i="1" dirty="0" err="1"/>
              <a:t>PKK’nın</a:t>
            </a:r>
            <a:r>
              <a:rPr lang="en-US" sz="2400" i="1" dirty="0"/>
              <a:t> </a:t>
            </a:r>
            <a:r>
              <a:rPr lang="en-US" sz="2400" i="1" dirty="0" err="1"/>
              <a:t>silahlı-silahsız</a:t>
            </a:r>
            <a:r>
              <a:rPr lang="en-US" sz="2400" i="1" dirty="0"/>
              <a:t> </a:t>
            </a:r>
            <a:r>
              <a:rPr lang="en-US" sz="2400" i="1" dirty="0" err="1"/>
              <a:t>tüm</a:t>
            </a:r>
            <a:r>
              <a:rPr lang="en-US" sz="2400" i="1" dirty="0"/>
              <a:t> </a:t>
            </a:r>
            <a:r>
              <a:rPr lang="en-US" sz="2400" i="1" dirty="0" err="1"/>
              <a:t>üyelerinin</a:t>
            </a:r>
            <a:r>
              <a:rPr lang="en-US" sz="2400" i="1" dirty="0"/>
              <a:t> </a:t>
            </a:r>
            <a:r>
              <a:rPr lang="en-US" sz="2400" i="1" dirty="0" err="1"/>
              <a:t>yararlanacağı</a:t>
            </a:r>
            <a:r>
              <a:rPr lang="en-US" sz="2400" i="1" dirty="0"/>
              <a:t> </a:t>
            </a:r>
            <a:r>
              <a:rPr lang="en-US" sz="2400" i="1" dirty="0" err="1"/>
              <a:t>bir</a:t>
            </a:r>
            <a:r>
              <a:rPr lang="en-US" sz="2400" i="1" dirty="0"/>
              <a:t> </a:t>
            </a:r>
            <a:r>
              <a:rPr lang="en-US" sz="2400" i="1" dirty="0" err="1"/>
              <a:t>genel</a:t>
            </a:r>
            <a:r>
              <a:rPr lang="en-US" sz="2400" i="1" dirty="0"/>
              <a:t> </a:t>
            </a:r>
            <a:r>
              <a:rPr lang="en-US" sz="2400" i="1" dirty="0" err="1"/>
              <a:t>af</a:t>
            </a:r>
            <a:r>
              <a:rPr lang="en-US" sz="2400" i="1" dirty="0"/>
              <a:t> </a:t>
            </a:r>
            <a:r>
              <a:rPr lang="en-US" sz="2400" i="1" dirty="0" err="1"/>
              <a:t>kabul</a:t>
            </a:r>
            <a:r>
              <a:rPr lang="en-US" sz="2400" i="1" dirty="0"/>
              <a:t> </a:t>
            </a:r>
            <a:r>
              <a:rPr lang="en-US" sz="2400" i="1" dirty="0" err="1"/>
              <a:t>edilemez</a:t>
            </a:r>
            <a:r>
              <a:rPr lang="en-US" sz="2400" i="1" dirty="0"/>
              <a:t>. 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32</a:t>
            </a:fld>
            <a:endParaRPr lang="tr-TR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567635"/>
              </p:ext>
            </p:extLst>
          </p:nvPr>
        </p:nvGraphicFramePr>
        <p:xfrm>
          <a:off x="1115616" y="2564904"/>
          <a:ext cx="69127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91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err="1"/>
              <a:t>Anayasa’da</a:t>
            </a:r>
            <a:r>
              <a:rPr lang="en-US" sz="2400" i="1" dirty="0"/>
              <a:t> </a:t>
            </a:r>
            <a:r>
              <a:rPr lang="en-US" sz="2400" i="1" dirty="0" err="1"/>
              <a:t>yer</a:t>
            </a:r>
            <a:r>
              <a:rPr lang="en-US" sz="2400" i="1" dirty="0"/>
              <a:t> </a:t>
            </a:r>
            <a:r>
              <a:rPr lang="en-US" sz="2400" i="1" dirty="0" err="1"/>
              <a:t>alan</a:t>
            </a:r>
            <a:r>
              <a:rPr lang="en-US" sz="2400" i="1" dirty="0"/>
              <a:t> </a:t>
            </a:r>
            <a:r>
              <a:rPr lang="en-US" sz="2400" i="1" dirty="0" err="1"/>
              <a:t>vatandaşlık</a:t>
            </a:r>
            <a:r>
              <a:rPr lang="en-US" sz="2400" i="1" dirty="0"/>
              <a:t> </a:t>
            </a:r>
            <a:r>
              <a:rPr lang="en-US" sz="2400" i="1" dirty="0" err="1"/>
              <a:t>tanımı</a:t>
            </a:r>
            <a:r>
              <a:rPr lang="en-US" sz="2400" i="1" dirty="0"/>
              <a:t> </a:t>
            </a:r>
            <a:r>
              <a:rPr lang="en-US" sz="2400" i="1" dirty="0" err="1"/>
              <a:t>Türklerin</a:t>
            </a:r>
            <a:r>
              <a:rPr lang="en-US" sz="2400" i="1" dirty="0"/>
              <a:t> </a:t>
            </a:r>
            <a:r>
              <a:rPr lang="en-US" sz="2400" i="1" dirty="0" err="1"/>
              <a:t>yanı</a:t>
            </a:r>
            <a:r>
              <a:rPr lang="en-US" sz="2400" i="1" dirty="0"/>
              <a:t> </a:t>
            </a:r>
            <a:r>
              <a:rPr lang="en-US" sz="2400" i="1" dirty="0" err="1"/>
              <a:t>sıra</a:t>
            </a:r>
            <a:r>
              <a:rPr lang="en-US" sz="2400" i="1" dirty="0"/>
              <a:t> </a:t>
            </a:r>
            <a:r>
              <a:rPr lang="en-US" sz="2400" i="1" dirty="0" err="1"/>
              <a:t>Çerkez</a:t>
            </a:r>
            <a:r>
              <a:rPr lang="en-US" sz="2400" i="1" dirty="0"/>
              <a:t>, </a:t>
            </a:r>
            <a:r>
              <a:rPr lang="en-US" sz="2400" i="1" dirty="0" err="1"/>
              <a:t>Arap</a:t>
            </a:r>
            <a:r>
              <a:rPr lang="en-US" sz="2400" i="1" dirty="0"/>
              <a:t> </a:t>
            </a:r>
            <a:r>
              <a:rPr lang="en-US" sz="2400" i="1" dirty="0" err="1"/>
              <a:t>ve</a:t>
            </a:r>
            <a:r>
              <a:rPr lang="en-US" sz="2400" i="1" dirty="0"/>
              <a:t> </a:t>
            </a:r>
            <a:r>
              <a:rPr lang="en-US" sz="2400" i="1" dirty="0" err="1"/>
              <a:t>Kürtler</a:t>
            </a:r>
            <a:r>
              <a:rPr lang="en-US" sz="2400" i="1" dirty="0"/>
              <a:t> </a:t>
            </a:r>
            <a:r>
              <a:rPr lang="en-US" sz="2400" i="1" dirty="0" err="1"/>
              <a:t>gibi</a:t>
            </a:r>
            <a:r>
              <a:rPr lang="en-US" sz="2400" i="1" dirty="0"/>
              <a:t> </a:t>
            </a:r>
            <a:r>
              <a:rPr lang="en-US" sz="2400" i="1" dirty="0" err="1"/>
              <a:t>farklı</a:t>
            </a:r>
            <a:r>
              <a:rPr lang="en-US" sz="2400" i="1" dirty="0"/>
              <a:t> </a:t>
            </a:r>
            <a:r>
              <a:rPr lang="en-US" sz="2400" i="1" dirty="0" err="1"/>
              <a:t>etnik</a:t>
            </a:r>
            <a:r>
              <a:rPr lang="en-US" sz="2400" i="1" dirty="0"/>
              <a:t> </a:t>
            </a:r>
            <a:r>
              <a:rPr lang="en-US" sz="2400" i="1" dirty="0" err="1"/>
              <a:t>unsurları</a:t>
            </a:r>
            <a:r>
              <a:rPr lang="en-US" sz="2400" i="1" dirty="0"/>
              <a:t> da </a:t>
            </a:r>
            <a:r>
              <a:rPr lang="en-US" sz="2400" i="1" dirty="0" err="1" smtClean="0"/>
              <a:t>içerecek</a:t>
            </a:r>
            <a:r>
              <a:rPr lang="tr-TR" sz="2400" i="1" dirty="0" smtClean="0"/>
              <a:t> şekilde daha kapsayıcı bir hale getirilmelidir.</a:t>
            </a:r>
          </a:p>
          <a:p>
            <a:pPr marL="0" indent="0">
              <a:buNone/>
            </a:pPr>
            <a:endParaRPr lang="tr-TR" sz="2400" i="1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33</a:t>
            </a:fld>
            <a:endParaRPr lang="tr-T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743116"/>
              </p:ext>
            </p:extLst>
          </p:nvPr>
        </p:nvGraphicFramePr>
        <p:xfrm>
          <a:off x="827584" y="2924944"/>
          <a:ext cx="734481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79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err="1"/>
              <a:t>Vatandaşlar</a:t>
            </a:r>
            <a:r>
              <a:rPr lang="en-US" sz="2400" i="1" dirty="0"/>
              <a:t> </a:t>
            </a:r>
            <a:r>
              <a:rPr lang="en-US" sz="2400" i="1" dirty="0" err="1"/>
              <a:t>devlet</a:t>
            </a:r>
            <a:r>
              <a:rPr lang="en-US" sz="2400" i="1" dirty="0"/>
              <a:t> </a:t>
            </a:r>
            <a:r>
              <a:rPr lang="en-US" sz="2400" i="1" dirty="0" err="1"/>
              <a:t>daireleri</a:t>
            </a:r>
            <a:r>
              <a:rPr lang="en-US" sz="2400" i="1" dirty="0"/>
              <a:t> </a:t>
            </a:r>
            <a:r>
              <a:rPr lang="en-US" sz="2400" i="1" dirty="0" err="1"/>
              <a:t>ve</a:t>
            </a:r>
            <a:r>
              <a:rPr lang="en-US" sz="2400" i="1" dirty="0"/>
              <a:t> </a:t>
            </a:r>
            <a:r>
              <a:rPr lang="en-US" sz="2400" i="1" dirty="0" err="1"/>
              <a:t>belediyeler</a:t>
            </a:r>
            <a:r>
              <a:rPr lang="en-US" sz="2400" i="1" dirty="0"/>
              <a:t> </a:t>
            </a:r>
            <a:r>
              <a:rPr lang="en-US" sz="2400" i="1" dirty="0" err="1"/>
              <a:t>gibi</a:t>
            </a:r>
            <a:r>
              <a:rPr lang="en-US" sz="2400" i="1" dirty="0"/>
              <a:t> </a:t>
            </a:r>
            <a:r>
              <a:rPr lang="en-US" sz="2400" i="1" dirty="0" err="1"/>
              <a:t>kamu</a:t>
            </a:r>
            <a:r>
              <a:rPr lang="en-US" sz="2400" i="1" dirty="0"/>
              <a:t> </a:t>
            </a:r>
            <a:r>
              <a:rPr lang="en-US" sz="2400" i="1" dirty="0" err="1"/>
              <a:t>kuruluşlarından</a:t>
            </a:r>
            <a:r>
              <a:rPr lang="en-US" sz="2400" i="1" dirty="0"/>
              <a:t> </a:t>
            </a:r>
            <a:r>
              <a:rPr lang="en-US" sz="2400" i="1" dirty="0" err="1"/>
              <a:t>Türkçe</a:t>
            </a:r>
            <a:r>
              <a:rPr lang="en-US" sz="2400" i="1" dirty="0"/>
              <a:t> </a:t>
            </a:r>
            <a:r>
              <a:rPr lang="en-US" sz="2400" i="1" dirty="0" err="1"/>
              <a:t>dışında</a:t>
            </a:r>
            <a:r>
              <a:rPr lang="en-US" sz="2400" i="1" dirty="0"/>
              <a:t> </a:t>
            </a:r>
            <a:r>
              <a:rPr lang="en-US" sz="2400" i="1" dirty="0" err="1"/>
              <a:t>kendi</a:t>
            </a:r>
            <a:r>
              <a:rPr lang="en-US" sz="2400" i="1" dirty="0"/>
              <a:t> </a:t>
            </a:r>
            <a:r>
              <a:rPr lang="en-US" sz="2400" i="1" dirty="0" err="1"/>
              <a:t>anadillerinde</a:t>
            </a:r>
            <a:r>
              <a:rPr lang="en-US" sz="2400" i="1" dirty="0"/>
              <a:t> de </a:t>
            </a:r>
            <a:r>
              <a:rPr lang="en-US" sz="2400" i="1" dirty="0" err="1" smtClean="0"/>
              <a:t>hizmet</a:t>
            </a:r>
            <a:r>
              <a:rPr lang="tr-TR" sz="2400" i="1" dirty="0" smtClean="0"/>
              <a:t> alabilmelidirler.</a:t>
            </a:r>
          </a:p>
          <a:p>
            <a:pPr marL="0" indent="0">
              <a:buNone/>
            </a:pPr>
            <a:endParaRPr lang="tr-TR" sz="2400" i="1" dirty="0"/>
          </a:p>
          <a:p>
            <a:pPr marL="0" indent="0">
              <a:buNone/>
            </a:pPr>
            <a:endParaRPr lang="tr-TR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34</a:t>
            </a:fld>
            <a:endParaRPr lang="tr-T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113976"/>
              </p:ext>
            </p:extLst>
          </p:nvPr>
        </p:nvGraphicFramePr>
        <p:xfrm>
          <a:off x="971600" y="2852936"/>
          <a:ext cx="68407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2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i="1" dirty="0" smtClean="0"/>
              <a:t>Türkiye’de Kürt siyasal hareketinin nihai hedefi bağımsız bir devlet kurmaktır.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35</a:t>
            </a:fld>
            <a:endParaRPr lang="tr-T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043608" y="2708920"/>
          <a:ext cx="70567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5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İbadet serbestisi, dindarlara baskı ve şeriat talebi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6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37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-1"/>
            <a:ext cx="7656904" cy="6836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40444"/>
            <a:ext cx="8388424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Aleviler serbestçe ibadetlerini yerine getirebiliyorlar mı? 2015 için %75 Evet, %14 Hayır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9969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38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20711"/>
            <a:ext cx="7656039" cy="68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39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02" y="332990"/>
            <a:ext cx="9220200" cy="6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8B97-6CA3-41E8-9628-CA5ECCEB4E38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48" y="234888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İdeolojik Değişim, 1990-2015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8B97-6CA3-41E8-9628-CA5ECCEB4E38}" type="slidenum">
              <a:rPr lang="en-US"/>
              <a:pPr/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47" y="650984"/>
            <a:ext cx="9162948" cy="56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42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990"/>
            <a:ext cx="9144000" cy="5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48" y="234888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Liderlere Dair Değerlendirmeler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7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44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990"/>
            <a:ext cx="9144000" cy="5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45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990"/>
            <a:ext cx="9144000" cy="5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48" y="234888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Ekonominin Durumuna Dair Değerlendirmeler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2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8B97-6CA3-41E8-9628-CA5ECCEB4E38}" type="slidenum">
              <a:rPr lang="en-US"/>
              <a:pPr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204"/>
            <a:ext cx="9144000" cy="59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İşsizlik oranı algıları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i="1" dirty="0" smtClean="0"/>
              <a:t>Sizce Türkiye’de işsizlik oranı şu an hangi seviyededir?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48</a:t>
            </a:fld>
            <a:endParaRPr lang="tr-T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498872"/>
              </p:ext>
            </p:extLst>
          </p:nvPr>
        </p:nvGraphicFramePr>
        <p:xfrm>
          <a:off x="755576" y="2420888"/>
          <a:ext cx="820891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6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İşsizlik trend algısı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i="1" dirty="0" smtClean="0"/>
              <a:t>Son 12 ayı düşündüğünüzde, sizce işsizlik oranı artmakta mıdır, azalmakta mıdır, yoksa aynı seviyelerde mi seyretmektedir?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49</a:t>
            </a:fld>
            <a:endParaRPr lang="tr-T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054067"/>
              </p:ext>
            </p:extLst>
          </p:nvPr>
        </p:nvGraphicFramePr>
        <p:xfrm>
          <a:off x="1187624" y="3068960"/>
          <a:ext cx="72008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2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990"/>
            <a:ext cx="9144000" cy="5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48" y="234888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dirty="0"/>
              <a:t>İktidarın performansı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05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51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97" y="60483"/>
            <a:ext cx="8229600" cy="776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i="1" dirty="0" smtClean="0"/>
              <a:t>Ak Parti iktidarının geçmiş 4 yıllık icraatlarını göz önüne aldığınızda aşağıdaki konularda ne derece başarılı ya da başarısız olduğunu düşünüyorsunuz?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970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dirty="0"/>
              <a:t>Yolsuzluk algısı ne durumda</a:t>
            </a:r>
            <a:r>
              <a:rPr lang="tr-TR" dirty="0" smtClean="0"/>
              <a:t>?</a:t>
            </a:r>
            <a:br>
              <a:rPr lang="tr-TR" dirty="0" smtClean="0"/>
            </a:br>
            <a:r>
              <a:rPr lang="tr-TR" dirty="0" smtClean="0"/>
              <a:t>Seçimler adil olacak mı?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4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98" y="86261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Yolsuzluk algısı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53</a:t>
            </a:fld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335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Yolsuzluk algısı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i="1" dirty="0" smtClean="0"/>
              <a:t>Hangisi sizin görüşünüze daha yakındır?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54</a:t>
            </a:fld>
            <a:endParaRPr lang="tr-T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23528" y="2348880"/>
          <a:ext cx="84969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45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55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</a:t>
            </a:r>
            <a:r>
              <a:rPr lang="tr-TR" dirty="0" smtClean="0"/>
              <a:t>çim üzerine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i="1" dirty="0" smtClean="0"/>
              <a:t>Sizce yaklaşmakta olan 7 Haziran 2015 seçimleri adil olacak mıdır?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56</a:t>
            </a:fld>
            <a:endParaRPr lang="tr-T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11560" y="2780928"/>
          <a:ext cx="77768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82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Seçim üzerine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i="1" dirty="0" smtClean="0"/>
              <a:t>Önümüzdeki seçimde sandıklarda oylar verildikten sonra yapılan oy sayımlarının doğru yapılacağına ne derecede inanıyorsunuz?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57</a:t>
            </a:fld>
            <a:endParaRPr lang="tr-T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39552" y="3212976"/>
          <a:ext cx="77048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4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Teşekkürler,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Sorular??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4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74962" cy="59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32A-7430-46AB-A9CB-4E0228992600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82"/>
            <a:ext cx="9144000" cy="59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Demokrasi ile ilgili değerlendirmeler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5802</TotalTime>
  <Words>471</Words>
  <Application>Microsoft Office PowerPoint</Application>
  <PresentationFormat>On-screen Show (4:3)</PresentationFormat>
  <Paragraphs>106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Araştırmanın Künyesi</vt:lpstr>
      <vt:lpstr>Ülkenin en önemli sorunları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Demokrasi ile ilgili değerlendirmeler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İfade özgürlüğü </vt:lpstr>
      <vt:lpstr>PowerPoint Presentation</vt:lpstr>
      <vt:lpstr>PowerPoint Presentation</vt:lpstr>
      <vt:lpstr>PowerPoint Presentation</vt:lpstr>
      <vt:lpstr>Başkanlık sistemine dair değerlendirmeler</vt:lpstr>
      <vt:lpstr>Başkanlık sistemine destek</vt:lpstr>
      <vt:lpstr>Dünyada yönetim biçimleri</vt:lpstr>
      <vt:lpstr>Yeni Anayasa üzerine değerlendirmeler</vt:lpstr>
      <vt:lpstr>PowerPoint Presentation</vt:lpstr>
      <vt:lpstr>PowerPoint Presentation</vt:lpstr>
      <vt:lpstr>PowerPoint Presentation</vt:lpstr>
      <vt:lpstr>PowerPoint Presentation</vt:lpstr>
      <vt:lpstr>Kürt sorunu / Çözüm süreci üzerine değerlendirmeler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İbadet serbestisi, dindarlara baskı ve şeriat talebi</vt:lpstr>
      <vt:lpstr>PowerPoint Presentation</vt:lpstr>
      <vt:lpstr>PowerPoint Presentation</vt:lpstr>
      <vt:lpstr>PowerPoint Presentation</vt:lpstr>
      <vt:lpstr>İdeolojik Değişim, 1990-2015</vt:lpstr>
      <vt:lpstr>PowerPoint Presentation</vt:lpstr>
      <vt:lpstr>PowerPoint Presentation</vt:lpstr>
      <vt:lpstr>Liderlere Dair Değerlendirmeler</vt:lpstr>
      <vt:lpstr>PowerPoint Presentation</vt:lpstr>
      <vt:lpstr>PowerPoint Presentation</vt:lpstr>
      <vt:lpstr>Ekonominin Durumuna Dair Değerlendirmeler</vt:lpstr>
      <vt:lpstr>PowerPoint Presentation</vt:lpstr>
      <vt:lpstr>İşsizlik oranı algıları</vt:lpstr>
      <vt:lpstr>İşsizlik trend algısı</vt:lpstr>
      <vt:lpstr>İktidarın performansı</vt:lpstr>
      <vt:lpstr>PowerPoint Presentation</vt:lpstr>
      <vt:lpstr>Yolsuzluk algısı ne durumda? Seçimler adil olacak mı?</vt:lpstr>
      <vt:lpstr>Yolsuzluk algısı</vt:lpstr>
      <vt:lpstr>Yolsuzluk algısı</vt:lpstr>
      <vt:lpstr>PowerPoint Presentation</vt:lpstr>
      <vt:lpstr>Seçim üzerine</vt:lpstr>
      <vt:lpstr>Seçim üzerine</vt:lpstr>
      <vt:lpstr>Teşekkürler,  Sorular??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acarkoglu</dc:creator>
  <cp:lastModifiedBy>User</cp:lastModifiedBy>
  <cp:revision>251</cp:revision>
  <dcterms:created xsi:type="dcterms:W3CDTF">2010-10-18T05:46:36Z</dcterms:created>
  <dcterms:modified xsi:type="dcterms:W3CDTF">2015-05-04T08:09:21Z</dcterms:modified>
</cp:coreProperties>
</file>