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charts/chart39.xml" ContentType="application/vnd.openxmlformats-officedocument.drawingml.char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charts/chart28.xml" ContentType="application/vnd.openxmlformats-officedocument.drawingml.chart+xml"/>
  <Override PartName="/ppt/charts/chart46.xml" ContentType="application/vnd.openxmlformats-officedocument.drawingml.char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35.xml" ContentType="application/vnd.openxmlformats-officedocument.drawingml.char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charts/chart24.xml" ContentType="application/vnd.openxmlformats-officedocument.drawingml.chart+xml"/>
  <Override PartName="/ppt/charts/chart42.xml" ContentType="application/vnd.openxmlformats-officedocument.drawingml.char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charts/chart31.xml" ContentType="application/vnd.openxmlformats-officedocument.drawingml.chart+xml"/>
  <Override PartName="/ppt/notesSlides/notesSlide23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20.xml" ContentType="application/vnd.openxmlformats-officedocument.drawingml.chart+xml"/>
  <Override PartName="/ppt/notesSlides/notesSlide30.xml" ContentType="application/vnd.openxmlformats-officedocument.presentationml.notesSlide+xml"/>
  <Default Extension="xlsx" ContentType="application/vnd.openxmlformats-officedocument.spreadsheetml.sheet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drawings/drawing3.xml" ContentType="application/vnd.openxmlformats-officedocument.drawingml.chartshapes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notesSlides/notesSlide19.xml" ContentType="application/vnd.openxmlformats-officedocument.presentationml.notesSlide+xml"/>
  <Override PartName="/ppt/charts/chart27.xml" ContentType="application/vnd.openxmlformats-officedocument.drawingml.chart+xml"/>
  <Override PartName="/ppt/charts/chart36.xml" ContentType="application/vnd.openxmlformats-officedocument.drawingml.chart+xml"/>
  <Override PartName="/ppt/charts/chart38.xml" ContentType="application/vnd.openxmlformats-officedocument.drawingml.chart+xml"/>
  <Override PartName="/ppt/charts/chart4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notesSlides/notesSlide17.xml" ContentType="application/vnd.openxmlformats-officedocument.presentationml.notesSlide+xml"/>
  <Override PartName="/ppt/charts/chart25.xml" ContentType="application/vnd.openxmlformats-officedocument.drawingml.chart+xml"/>
  <Override PartName="/ppt/charts/chart34.xml" ContentType="application/vnd.openxmlformats-officedocument.drawingml.chart+xml"/>
  <Override PartName="/ppt/notesSlides/notesSlide28.xml" ContentType="application/vnd.openxmlformats-officedocument.presentationml.notesSlide+xml"/>
  <Override PartName="/ppt/charts/chart45.xml" ContentType="application/vnd.openxmlformats-officedocument.drawingml.char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charts/chart43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notesSlides/notesSlide13.xml" ContentType="application/vnd.openxmlformats-officedocument.presentationml.notesSlide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notesSlides/notesSlide22.xml" ContentType="application/vnd.openxmlformats-officedocument.presentationml.notesSlide+xml"/>
  <Override PartName="/ppt/charts/chart4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rawings/drawing4.xml" ContentType="application/vnd.openxmlformats-officedocument.drawingml.chartshapes+xml"/>
  <Override PartName="/ppt/charts/chart48.xml" ContentType="application/vnd.openxmlformats-officedocument.drawingml.char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charts/chart37.xml" ContentType="application/vnd.openxmlformats-officedocument.drawingml.char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charts/chart26.xml" ContentType="application/vnd.openxmlformats-officedocument.drawingml.chart+xml"/>
  <Override PartName="/ppt/charts/chart44.xml" ContentType="application/vnd.openxmlformats-officedocument.drawingml.chart+xml"/>
  <Default Extension="rels" ContentType="application/vnd.openxmlformats-package.relationships+xml"/>
  <Override PartName="/ppt/slides/slide23.xml" ContentType="application/vnd.openxmlformats-officedocument.presentationml.slide+xml"/>
  <Override PartName="/ppt/charts/chart15.xml" ContentType="application/vnd.openxmlformats-officedocument.drawingml.chart+xml"/>
  <Override PartName="/ppt/charts/chart33.xml" ContentType="application/vnd.openxmlformats-officedocument.drawingml.chart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notesSlides/notesSlide14.xml" ContentType="application/vnd.openxmlformats-officedocument.presentationml.notesSlide+xml"/>
  <Override PartName="/ppt/charts/chart22.xml" ContentType="application/vnd.openxmlformats-officedocument.drawingml.chart+xml"/>
  <Override PartName="/ppt/charts/chart40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drawings/drawing5.xml" ContentType="application/vnd.openxmlformats-officedocument.drawingml.chartshapes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Override PartName="/ppt/charts/chart49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5"/>
  </p:notesMasterIdLst>
  <p:handoutMasterIdLst>
    <p:handoutMasterId r:id="rId36"/>
  </p:handoutMasterIdLst>
  <p:sldIdLst>
    <p:sldId id="318" r:id="rId2"/>
    <p:sldId id="580" r:id="rId3"/>
    <p:sldId id="319" r:id="rId4"/>
    <p:sldId id="436" r:id="rId5"/>
    <p:sldId id="489" r:id="rId6"/>
    <p:sldId id="553" r:id="rId7"/>
    <p:sldId id="490" r:id="rId8"/>
    <p:sldId id="556" r:id="rId9"/>
    <p:sldId id="557" r:id="rId10"/>
    <p:sldId id="578" r:id="rId11"/>
    <p:sldId id="579" r:id="rId12"/>
    <p:sldId id="491" r:id="rId13"/>
    <p:sldId id="492" r:id="rId14"/>
    <p:sldId id="561" r:id="rId15"/>
    <p:sldId id="562" r:id="rId16"/>
    <p:sldId id="558" r:id="rId17"/>
    <p:sldId id="563" r:id="rId18"/>
    <p:sldId id="564" r:id="rId19"/>
    <p:sldId id="565" r:id="rId20"/>
    <p:sldId id="566" r:id="rId21"/>
    <p:sldId id="567" r:id="rId22"/>
    <p:sldId id="493" r:id="rId23"/>
    <p:sldId id="524" r:id="rId24"/>
    <p:sldId id="568" r:id="rId25"/>
    <p:sldId id="569" r:id="rId26"/>
    <p:sldId id="570" r:id="rId27"/>
    <p:sldId id="571" r:id="rId28"/>
    <p:sldId id="572" r:id="rId29"/>
    <p:sldId id="573" r:id="rId30"/>
    <p:sldId id="574" r:id="rId31"/>
    <p:sldId id="575" r:id="rId32"/>
    <p:sldId id="576" r:id="rId33"/>
    <p:sldId id="577" r:id="rId34"/>
  </p:sldIdLst>
  <p:sldSz cx="10693400" cy="6661150"/>
  <p:notesSz cx="6858000" cy="9144000"/>
  <p:defaultTextStyle>
    <a:defPPr>
      <a:defRPr lang="en-US"/>
    </a:defPPr>
    <a:lvl1pPr algn="l" defTabSz="46729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67290" algn="l" defTabSz="46729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34582" algn="l" defTabSz="46729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401871" algn="l" defTabSz="46729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69162" algn="l" defTabSz="46729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336452" algn="l" defTabSz="934582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803744" algn="l" defTabSz="934582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71034" algn="l" defTabSz="934582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738323" algn="l" defTabSz="934582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099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99CC00"/>
    <a:srgbClr val="009999"/>
    <a:srgbClr val="339966"/>
    <a:srgbClr val="00CC99"/>
    <a:srgbClr val="FF9900"/>
    <a:srgbClr val="EE0A04"/>
    <a:srgbClr val="FFFF99"/>
    <a:srgbClr val="02368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25" autoAdjust="0"/>
    <p:restoredTop sz="91562" autoAdjust="0"/>
  </p:normalViewPr>
  <p:slideViewPr>
    <p:cSldViewPr snapToObjects="1">
      <p:cViewPr varScale="1">
        <p:scale>
          <a:sx n="59" d="100"/>
          <a:sy n="59" d="100"/>
        </p:scale>
        <p:origin x="-730" y="-72"/>
      </p:cViewPr>
      <p:guideLst>
        <p:guide orient="horz" pos="2099"/>
        <p:guide pos="336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12.xlsx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_al__ma_Sayfas_13.xlsx"/><Relationship Id="rId1" Type="http://schemas.openxmlformats.org/officeDocument/2006/relationships/themeOverride" Target="../theme/themeOverride1.xm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16.xlsx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_al__ma_Sayfas_17.xlsx"/><Relationship Id="rId1" Type="http://schemas.openxmlformats.org/officeDocument/2006/relationships/themeOverride" Target="../theme/themeOverride2.xm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20.xlsx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Office_Excel__al__ma_Sayfas_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22.xlsx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Office_Excel__al__ma_Sayfas_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3.xlsx"/></Relationships>
</file>

<file path=ppt/charts/_rels/chart3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Office_Excel__al__ma_Sayfas_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33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34.xlsx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35.xlsx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36.xlsx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37.xlsx"/></Relationships>
</file>

<file path=ppt/charts/_rels/chart3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Office_Excel__al__ma_Sayfas_38.xlsx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39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4.xlsx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40.xlsx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41.xlsx"/></Relationships>
</file>

<file path=ppt/charts/_rels/chart4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42.xlsx"/></Relationships>
</file>

<file path=ppt/charts/_rels/chart4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43.xlsx"/></Relationships>
</file>

<file path=ppt/charts/_rels/chart4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44.xlsx"/></Relationships>
</file>

<file path=ppt/charts/_rels/chart4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45.xlsx"/></Relationships>
</file>

<file path=ppt/charts/_rels/chart4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46.xlsx"/></Relationships>
</file>

<file path=ppt/charts/_rels/chart4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47.xlsx"/></Relationships>
</file>

<file path=ppt/charts/_rels/chart4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Office_Excel__al__ma_Sayfas_48.xlsx"/></Relationships>
</file>

<file path=ppt/charts/_rels/chart4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49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_al__ma_Sayfas_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autoTitleDeleted val="1"/>
    <c:plotArea>
      <c:layout>
        <c:manualLayout>
          <c:layoutTarget val="inner"/>
          <c:xMode val="edge"/>
          <c:yMode val="edge"/>
          <c:x val="0.18067578659060571"/>
          <c:y val="4.6082949308755778E-3"/>
          <c:w val="0.76124208738613564"/>
          <c:h val="0.97235023041475754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FF0000"/>
            </a:solidFill>
            <a:ln w="24647">
              <a:noFill/>
            </a:ln>
          </c:spPr>
          <c:dLbls>
            <c:spPr>
              <a:noFill/>
              <a:ln w="24647">
                <a:noFill/>
              </a:ln>
            </c:spPr>
            <c:txPr>
              <a:bodyPr/>
              <a:lstStyle/>
              <a:p>
                <a:pPr>
                  <a:defRPr lang="en-US"/>
                </a:pPr>
                <a:endParaRPr lang="tr-TR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A</c:v>
                </c:pt>
                <c:pt idx="1">
                  <c:v>B</c:v>
                </c:pt>
                <c:pt idx="2">
                  <c:v>C1</c:v>
                </c:pt>
                <c:pt idx="3">
                  <c:v>C2</c:v>
                </c:pt>
                <c:pt idx="4">
                  <c:v>D</c:v>
                </c:pt>
                <c:pt idx="5">
                  <c:v>E</c:v>
                </c:pt>
              </c:strCache>
            </c:strRef>
          </c:cat>
          <c:val>
            <c:numRef>
              <c:f>Sheet1!$B$2:$B$7</c:f>
              <c:numCache>
                <c:formatCode>0.0</c:formatCode>
                <c:ptCount val="6"/>
                <c:pt idx="0">
                  <c:v>2.6</c:v>
                </c:pt>
                <c:pt idx="1">
                  <c:v>16.3</c:v>
                </c:pt>
                <c:pt idx="2">
                  <c:v>20.9</c:v>
                </c:pt>
                <c:pt idx="3">
                  <c:v>31.3</c:v>
                </c:pt>
                <c:pt idx="4">
                  <c:v>27.6</c:v>
                </c:pt>
                <c:pt idx="5">
                  <c:v>1.3</c:v>
                </c:pt>
              </c:numCache>
            </c:numRef>
          </c:val>
        </c:ser>
        <c:dLbls>
          <c:showVal val="1"/>
        </c:dLbls>
        <c:gapWidth val="30"/>
        <c:axId val="59026816"/>
        <c:axId val="59044992"/>
      </c:barChart>
      <c:catAx>
        <c:axId val="59026816"/>
        <c:scaling>
          <c:orientation val="maxMin"/>
        </c:scaling>
        <c:axPos val="l"/>
        <c:numFmt formatCode="General" sourceLinked="1"/>
        <c:tickLblPos val="nextTo"/>
        <c:spPr>
          <a:ln w="3081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/>
            </a:pPr>
            <a:endParaRPr lang="tr-TR"/>
          </a:p>
        </c:txPr>
        <c:crossAx val="59044992"/>
        <c:crosses val="autoZero"/>
        <c:auto val="1"/>
        <c:lblAlgn val="ctr"/>
        <c:lblOffset val="100"/>
        <c:tickLblSkip val="1"/>
        <c:tickMarkSkip val="1"/>
      </c:catAx>
      <c:valAx>
        <c:axId val="59044992"/>
        <c:scaling>
          <c:orientation val="minMax"/>
        </c:scaling>
        <c:delete val="1"/>
        <c:axPos val="t"/>
        <c:numFmt formatCode="0.0" sourceLinked="1"/>
        <c:tickLblPos val="none"/>
        <c:crossAx val="59026816"/>
        <c:crosses val="autoZero"/>
        <c:crossBetween val="between"/>
      </c:valAx>
      <c:spPr>
        <a:noFill/>
        <a:ln w="24647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tr-TR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38754047110910977"/>
          <c:y val="1.5321337465861382E-2"/>
          <c:w val="0.43722155053280082"/>
          <c:h val="0.95631248701296001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FF0000"/>
            </a:solidFill>
            <a:ln w="24710">
              <a:noFill/>
            </a:ln>
          </c:spPr>
          <c:dLbls>
            <c:spPr>
              <a:noFill/>
              <a:ln w="24710">
                <a:noFill/>
              </a:ln>
            </c:sp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Sheet1!$E$45:$E$49</c:f>
              <c:strCache>
                <c:ptCount val="5"/>
                <c:pt idx="0">
                  <c:v>Aile bireyleri</c:v>
                </c:pt>
                <c:pt idx="1">
                  <c:v>Eşlerin kendileri</c:v>
                </c:pt>
                <c:pt idx="2">
                  <c:v>Arkadaşlar</c:v>
                </c:pt>
                <c:pt idx="3">
                  <c:v>Akrabalar</c:v>
                </c:pt>
                <c:pt idx="4">
                  <c:v>Komşular</c:v>
                </c:pt>
              </c:strCache>
            </c:strRef>
          </c:cat>
          <c:val>
            <c:numRef>
              <c:f>Sheet1!$F$45:$F$49</c:f>
              <c:numCache>
                <c:formatCode>0.0</c:formatCode>
                <c:ptCount val="5"/>
                <c:pt idx="0">
                  <c:v>37.800000000000004</c:v>
                </c:pt>
                <c:pt idx="1">
                  <c:v>35.6</c:v>
                </c:pt>
                <c:pt idx="2">
                  <c:v>11.2</c:v>
                </c:pt>
                <c:pt idx="3">
                  <c:v>10.5</c:v>
                </c:pt>
                <c:pt idx="4">
                  <c:v>4.8</c:v>
                </c:pt>
              </c:numCache>
            </c:numRef>
          </c:val>
        </c:ser>
        <c:dLbls>
          <c:showVal val="1"/>
        </c:dLbls>
        <c:gapWidth val="30"/>
        <c:axId val="70934912"/>
        <c:axId val="70936448"/>
      </c:barChart>
      <c:catAx>
        <c:axId val="70934912"/>
        <c:scaling>
          <c:orientation val="maxMin"/>
        </c:scaling>
        <c:axPos val="l"/>
        <c:numFmt formatCode="General" sourceLinked="1"/>
        <c:tickLblPos val="nextTo"/>
        <c:spPr>
          <a:ln w="3089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50"/>
            </a:pPr>
            <a:endParaRPr lang="tr-TR"/>
          </a:p>
        </c:txPr>
        <c:crossAx val="70936448"/>
        <c:crosses val="autoZero"/>
        <c:auto val="1"/>
        <c:lblAlgn val="ctr"/>
        <c:lblOffset val="100"/>
        <c:tickLblSkip val="1"/>
        <c:tickMarkSkip val="1"/>
      </c:catAx>
      <c:valAx>
        <c:axId val="70936448"/>
        <c:scaling>
          <c:orientation val="minMax"/>
        </c:scaling>
        <c:delete val="1"/>
        <c:axPos val="t"/>
        <c:numFmt formatCode="0.0" sourceLinked="1"/>
        <c:tickLblPos val="none"/>
        <c:crossAx val="70934912"/>
        <c:crosses val="autoZero"/>
        <c:crossBetween val="between"/>
      </c:valAx>
      <c:spPr>
        <a:noFill/>
        <a:ln w="25388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099" b="0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tr-TR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38754047110910977"/>
          <c:y val="1.5321337465861382E-2"/>
          <c:w val="0.3581773969430293"/>
          <c:h val="0.95631248701296001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FF0000"/>
            </a:solidFill>
            <a:ln w="24710">
              <a:noFill/>
            </a:ln>
          </c:spPr>
          <c:dLbls>
            <c:spPr>
              <a:noFill/>
              <a:ln w="24710">
                <a:noFill/>
              </a:ln>
            </c:sp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Sheet1!$E$33:$E$37</c:f>
              <c:strCache>
                <c:ptCount val="5"/>
                <c:pt idx="0">
                  <c:v>İkimiz ortak verdik, ailelere bildirdik</c:v>
                </c:pt>
                <c:pt idx="1">
                  <c:v>Görücü usulüyle</c:v>
                </c:pt>
                <c:pt idx="2">
                  <c:v>Ailem karar verdi</c:v>
                </c:pt>
                <c:pt idx="3">
                  <c:v>Eşim verdi, ben kabul ettim</c:v>
                </c:pt>
                <c:pt idx="4">
                  <c:v>Ben verdim, eşim kabul etti</c:v>
                </c:pt>
              </c:strCache>
            </c:strRef>
          </c:cat>
          <c:val>
            <c:numRef>
              <c:f>Sheet1!$F$33:$F$37</c:f>
              <c:numCache>
                <c:formatCode>General</c:formatCode>
                <c:ptCount val="5"/>
                <c:pt idx="0">
                  <c:v>55.4</c:v>
                </c:pt>
                <c:pt idx="1">
                  <c:v>23.9</c:v>
                </c:pt>
                <c:pt idx="2">
                  <c:v>9.8000000000000007</c:v>
                </c:pt>
                <c:pt idx="3">
                  <c:v>5.6</c:v>
                </c:pt>
                <c:pt idx="4">
                  <c:v>4.8</c:v>
                </c:pt>
              </c:numCache>
            </c:numRef>
          </c:val>
        </c:ser>
        <c:dLbls>
          <c:showVal val="1"/>
        </c:dLbls>
        <c:gapWidth val="30"/>
        <c:axId val="71084672"/>
        <c:axId val="71086464"/>
      </c:barChart>
      <c:catAx>
        <c:axId val="71084672"/>
        <c:scaling>
          <c:orientation val="maxMin"/>
        </c:scaling>
        <c:axPos val="l"/>
        <c:numFmt formatCode="General" sourceLinked="1"/>
        <c:tickLblPos val="nextTo"/>
        <c:spPr>
          <a:ln w="3089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tr-TR"/>
          </a:p>
        </c:txPr>
        <c:crossAx val="71086464"/>
        <c:crosses val="autoZero"/>
        <c:auto val="1"/>
        <c:lblAlgn val="ctr"/>
        <c:lblOffset val="100"/>
        <c:tickLblSkip val="1"/>
        <c:tickMarkSkip val="1"/>
      </c:catAx>
      <c:valAx>
        <c:axId val="71086464"/>
        <c:scaling>
          <c:orientation val="minMax"/>
        </c:scaling>
        <c:delete val="1"/>
        <c:axPos val="t"/>
        <c:numFmt formatCode="General" sourceLinked="1"/>
        <c:tickLblPos val="none"/>
        <c:crossAx val="71084672"/>
        <c:crosses val="autoZero"/>
        <c:crossBetween val="between"/>
      </c:valAx>
      <c:spPr>
        <a:noFill/>
        <a:ln w="25388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099" b="0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tr-TR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24319461307285714"/>
          <c:y val="1.5968041169051105E-2"/>
          <c:w val="0.44512551018075852"/>
          <c:h val="0.8108598731940585"/>
        </c:manualLayout>
      </c:layout>
      <c:barChart>
        <c:barDir val="bar"/>
        <c:grouping val="clustered"/>
        <c:ser>
          <c:idx val="2"/>
          <c:order val="0"/>
          <c:tx>
            <c:strRef>
              <c:f>Sheet1!$B$6</c:f>
              <c:strCache>
                <c:ptCount val="1"/>
                <c:pt idx="0">
                  <c:v>25 yaş altı</c:v>
                </c:pt>
              </c:strCache>
            </c:strRef>
          </c:tx>
          <c:spPr>
            <a:solidFill>
              <a:srgbClr val="FF0000"/>
            </a:solidFill>
            <a:ln w="22358">
              <a:noFill/>
            </a:ln>
          </c:spPr>
          <c:dLbls>
            <c:spPr>
              <a:noFill/>
              <a:ln w="22358">
                <a:noFill/>
              </a:ln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Sheet1!$A$7:$A$11</c:f>
              <c:strCache>
                <c:ptCount val="5"/>
                <c:pt idx="0">
                  <c:v>İkimiz ortak verdik, ailelere bildirdik</c:v>
                </c:pt>
                <c:pt idx="1">
                  <c:v>Görücü usulüyle</c:v>
                </c:pt>
                <c:pt idx="2">
                  <c:v>Ailem karar verdi</c:v>
                </c:pt>
                <c:pt idx="3">
                  <c:v>Eşim verdi, ben kabul ettim</c:v>
                </c:pt>
                <c:pt idx="4">
                  <c:v>Ben verdim, eşim kabul etti</c:v>
                </c:pt>
              </c:strCache>
            </c:strRef>
          </c:cat>
          <c:val>
            <c:numRef>
              <c:f>Sheet1!$B$7:$B$11</c:f>
              <c:numCache>
                <c:formatCode>General</c:formatCode>
                <c:ptCount val="5"/>
                <c:pt idx="0" formatCode="0.0">
                  <c:v>86.7</c:v>
                </c:pt>
                <c:pt idx="3" formatCode="0.0">
                  <c:v>6.7</c:v>
                </c:pt>
                <c:pt idx="4" formatCode="0.0">
                  <c:v>6.7</c:v>
                </c:pt>
              </c:numCache>
            </c:numRef>
          </c:val>
        </c:ser>
        <c:ser>
          <c:idx val="0"/>
          <c:order val="1"/>
          <c:tx>
            <c:strRef>
              <c:f>Sheet1!$C$6</c:f>
              <c:strCache>
                <c:ptCount val="1"/>
                <c:pt idx="0">
                  <c:v>25-35 yaş</c:v>
                </c:pt>
              </c:strCache>
            </c:strRef>
          </c:tx>
          <c:spPr>
            <a:solidFill>
              <a:srgbClr val="FF9933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Sheet1!$A$7:$A$11</c:f>
              <c:strCache>
                <c:ptCount val="5"/>
                <c:pt idx="0">
                  <c:v>İkimiz ortak verdik, ailelere bildirdik</c:v>
                </c:pt>
                <c:pt idx="1">
                  <c:v>Görücü usulüyle</c:v>
                </c:pt>
                <c:pt idx="2">
                  <c:v>Ailem karar verdi</c:v>
                </c:pt>
                <c:pt idx="3">
                  <c:v>Eşim verdi, ben kabul ettim</c:v>
                </c:pt>
                <c:pt idx="4">
                  <c:v>Ben verdim, eşim kabul etti</c:v>
                </c:pt>
              </c:strCache>
            </c:strRef>
          </c:cat>
          <c:val>
            <c:numRef>
              <c:f>Sheet1!$C$7:$C$11</c:f>
              <c:numCache>
                <c:formatCode>0.0</c:formatCode>
                <c:ptCount val="5"/>
                <c:pt idx="0">
                  <c:v>70.3</c:v>
                </c:pt>
                <c:pt idx="1">
                  <c:v>14.2</c:v>
                </c:pt>
                <c:pt idx="2">
                  <c:v>6.1</c:v>
                </c:pt>
                <c:pt idx="3">
                  <c:v>5.4</c:v>
                </c:pt>
                <c:pt idx="4">
                  <c:v>4.0999999999999996</c:v>
                </c:pt>
              </c:numCache>
            </c:numRef>
          </c:val>
        </c:ser>
        <c:ser>
          <c:idx val="1"/>
          <c:order val="2"/>
          <c:tx>
            <c:strRef>
              <c:f>Sheet1!$D$6</c:f>
              <c:strCache>
                <c:ptCount val="1"/>
                <c:pt idx="0">
                  <c:v>36 yaş ve üstü</c:v>
                </c:pt>
              </c:strCache>
            </c:strRef>
          </c:tx>
          <c:spPr>
            <a:solidFill>
              <a:schemeClr val="bg2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Sheet1!$A$7:$A$11</c:f>
              <c:strCache>
                <c:ptCount val="5"/>
                <c:pt idx="0">
                  <c:v>İkimiz ortak verdik, ailelere bildirdik</c:v>
                </c:pt>
                <c:pt idx="1">
                  <c:v>Görücü usulüyle</c:v>
                </c:pt>
                <c:pt idx="2">
                  <c:v>Ailem karar verdi</c:v>
                </c:pt>
                <c:pt idx="3">
                  <c:v>Eşim verdi, ben kabul ettim</c:v>
                </c:pt>
                <c:pt idx="4">
                  <c:v>Ben verdim, eşim kabul etti</c:v>
                </c:pt>
              </c:strCache>
            </c:strRef>
          </c:cat>
          <c:val>
            <c:numRef>
              <c:f>Sheet1!$D$7:$D$11</c:f>
              <c:numCache>
                <c:formatCode>0.0</c:formatCode>
                <c:ptCount val="5"/>
                <c:pt idx="0">
                  <c:v>49.8</c:v>
                </c:pt>
                <c:pt idx="1">
                  <c:v>27.4</c:v>
                </c:pt>
                <c:pt idx="2">
                  <c:v>11.3</c:v>
                </c:pt>
                <c:pt idx="3">
                  <c:v>5.6</c:v>
                </c:pt>
                <c:pt idx="4">
                  <c:v>5.2</c:v>
                </c:pt>
              </c:numCache>
            </c:numRef>
          </c:val>
        </c:ser>
        <c:dLbls>
          <c:showVal val="1"/>
        </c:dLbls>
        <c:gapWidth val="30"/>
        <c:axId val="71388160"/>
        <c:axId val="71410432"/>
      </c:barChart>
      <c:catAx>
        <c:axId val="71388160"/>
        <c:scaling>
          <c:orientation val="maxMin"/>
        </c:scaling>
        <c:axPos val="l"/>
        <c:numFmt formatCode="General" sourceLinked="1"/>
        <c:tickLblPos val="nextTo"/>
        <c:spPr>
          <a:ln w="279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tr-TR"/>
          </a:p>
        </c:txPr>
        <c:crossAx val="71410432"/>
        <c:crosses val="autoZero"/>
        <c:auto val="1"/>
        <c:lblAlgn val="ctr"/>
        <c:lblOffset val="100"/>
        <c:tickLblSkip val="1"/>
        <c:tickMarkSkip val="1"/>
      </c:catAx>
      <c:valAx>
        <c:axId val="71410432"/>
        <c:scaling>
          <c:orientation val="minMax"/>
          <c:max val="100"/>
          <c:min val="0"/>
        </c:scaling>
        <c:delete val="1"/>
        <c:axPos val="t"/>
        <c:numFmt formatCode="0.0" sourceLinked="1"/>
        <c:tickLblPos val="none"/>
        <c:crossAx val="71388160"/>
        <c:crosses val="autoZero"/>
        <c:crossBetween val="between"/>
        <c:majorUnit val="10"/>
      </c:valAx>
      <c:spPr>
        <a:noFill/>
        <a:ln w="25404">
          <a:noFill/>
        </a:ln>
      </c:spPr>
    </c:plotArea>
    <c:legend>
      <c:legendPos val="b"/>
      <c:layout>
        <c:manualLayout>
          <c:xMode val="edge"/>
          <c:yMode val="edge"/>
          <c:x val="0.58769147462945726"/>
          <c:y val="0.24881099068363996"/>
          <c:w val="0.41230852537054341"/>
          <c:h val="0.61433923057897211"/>
        </c:manualLayout>
      </c:layout>
      <c:txPr>
        <a:bodyPr/>
        <a:lstStyle/>
        <a:p>
          <a:pPr>
            <a:defRPr sz="1000"/>
          </a:pPr>
          <a:endParaRPr lang="tr-TR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tr-TR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8.95522388059702E-2"/>
          <c:y val="7.0212765957450032E-2"/>
          <c:w val="0.57455054347018464"/>
          <c:h val="0.85690530270299181"/>
        </c:manualLayout>
      </c:layout>
      <c:barChart>
        <c:barDir val="col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18 - 24 Yaş</c:v>
                </c:pt>
              </c:strCache>
            </c:strRef>
          </c:tx>
          <c:spPr>
            <a:solidFill>
              <a:srgbClr val="FF0000"/>
            </a:solidFill>
            <a:ln w="25500">
              <a:noFill/>
            </a:ln>
          </c:spPr>
          <c:dLbls>
            <c:spPr>
              <a:noFill/>
              <a:ln w="25500">
                <a:noFill/>
              </a:ln>
            </c:spPr>
            <c:txPr>
              <a:bodyPr/>
              <a:lstStyle/>
              <a:p>
                <a:pPr>
                  <a:defRPr lang="en-US" b="1">
                    <a:solidFill>
                      <a:schemeClr val="bg1"/>
                    </a:solidFill>
                  </a:defRPr>
                </a:pPr>
                <a:endParaRPr lang="tr-TR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Kadın</c:v>
                </c:pt>
                <c:pt idx="1">
                  <c:v>Erkek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39.1</c:v>
                </c:pt>
                <c:pt idx="1">
                  <c:v>11.2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25 - 30 Yaş</c:v>
                </c:pt>
              </c:strCache>
            </c:strRef>
          </c:tx>
          <c:spPr>
            <a:solidFill>
              <a:srgbClr val="FF9933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Kadın</c:v>
                </c:pt>
                <c:pt idx="1">
                  <c:v>Erkek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59.2</c:v>
                </c:pt>
                <c:pt idx="1">
                  <c:v>75.8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31 - 35 Yaş</c:v>
                </c:pt>
              </c:strCache>
            </c:strRef>
          </c:tx>
          <c:spPr>
            <a:solidFill>
              <a:srgbClr val="00808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b="1">
                    <a:solidFill>
                      <a:schemeClr val="bg1"/>
                    </a:solidFill>
                  </a:defRPr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Kadın</c:v>
                </c:pt>
                <c:pt idx="1">
                  <c:v>Erkek</c:v>
                </c:pt>
              </c:strCache>
            </c:strRef>
          </c:cat>
          <c:val>
            <c:numRef>
              <c:f>Sheet1!$B$4:$C$4</c:f>
              <c:numCache>
                <c:formatCode>General</c:formatCode>
                <c:ptCount val="2"/>
                <c:pt idx="0">
                  <c:v>1.2</c:v>
                </c:pt>
                <c:pt idx="1">
                  <c:v>11.9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36 - 40 Yaş</c:v>
                </c:pt>
              </c:strCache>
            </c:strRef>
          </c:tx>
          <c:spPr>
            <a:solidFill>
              <a:srgbClr val="72BFC5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Kadın</c:v>
                </c:pt>
                <c:pt idx="1">
                  <c:v>Erkek</c:v>
                </c:pt>
              </c:strCache>
            </c:strRef>
          </c:cat>
          <c:val>
            <c:numRef>
              <c:f>Sheet1!$B$5:$C$5</c:f>
              <c:numCache>
                <c:formatCode>General</c:formatCode>
                <c:ptCount val="2"/>
                <c:pt idx="0">
                  <c:v>0.30000000000000016</c:v>
                </c:pt>
                <c:pt idx="1">
                  <c:v>0.9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46 Yaş ve üstü</c:v>
                </c:pt>
              </c:strCache>
            </c:strRef>
          </c:tx>
          <c:spPr>
            <a:solidFill>
              <a:srgbClr val="0070C0"/>
            </a:solidFill>
          </c:spPr>
          <c:dLbls>
            <c:dLbl>
              <c:idx val="0"/>
              <c:layout>
                <c:manualLayout>
                  <c:x val="6.6228477818793319E-2"/>
                  <c:y val="-3.4313881775438065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Kadın</c:v>
                </c:pt>
                <c:pt idx="1">
                  <c:v>Erkek</c:v>
                </c:pt>
              </c:strCache>
            </c:strRef>
          </c:cat>
          <c:val>
            <c:numRef>
              <c:f>Sheet1!$B$6:$C$6</c:f>
              <c:numCache>
                <c:formatCode>General</c:formatCode>
                <c:ptCount val="2"/>
                <c:pt idx="0">
                  <c:v>0.2</c:v>
                </c:pt>
                <c:pt idx="1">
                  <c:v>0.2</c:v>
                </c:pt>
              </c:numCache>
            </c:numRef>
          </c:val>
        </c:ser>
        <c:dLbls>
          <c:showVal val="1"/>
        </c:dLbls>
        <c:gapWidth val="30"/>
        <c:overlap val="100"/>
        <c:axId val="71713920"/>
        <c:axId val="71715456"/>
      </c:barChart>
      <c:catAx>
        <c:axId val="71713920"/>
        <c:scaling>
          <c:orientation val="minMax"/>
        </c:scaling>
        <c:axPos val="b"/>
        <c:numFmt formatCode="General" sourceLinked="0"/>
        <c:tickLblPos val="nextTo"/>
        <c:spPr>
          <a:ln/>
        </c:spPr>
        <c:txPr>
          <a:bodyPr rot="0" vert="horz"/>
          <a:lstStyle/>
          <a:p>
            <a:pPr>
              <a:defRPr lang="en-US" sz="1050"/>
            </a:pPr>
            <a:endParaRPr lang="tr-TR"/>
          </a:p>
        </c:txPr>
        <c:crossAx val="71715456"/>
        <c:crosses val="autoZero"/>
        <c:auto val="1"/>
        <c:lblAlgn val="ctr"/>
        <c:lblOffset val="100"/>
        <c:tickLblSkip val="1"/>
        <c:tickMarkSkip val="1"/>
      </c:catAx>
      <c:valAx>
        <c:axId val="71715456"/>
        <c:scaling>
          <c:orientation val="minMax"/>
          <c:max val="100"/>
        </c:scaling>
        <c:axPos val="l"/>
        <c:numFmt formatCode="0" sourceLinked="0"/>
        <c:tickLblPos val="nextTo"/>
        <c:spPr>
          <a:ln w="318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lang="en-US"/>
            </a:pPr>
            <a:endParaRPr lang="tr-TR"/>
          </a:p>
        </c:txPr>
        <c:crossAx val="71713920"/>
        <c:crossesAt val="1"/>
        <c:crossBetween val="between"/>
        <c:majorUnit val="10"/>
        <c:minorUnit val="1"/>
      </c:valAx>
      <c:spPr>
        <a:noFill/>
        <a:ln w="25375">
          <a:noFill/>
        </a:ln>
      </c:spPr>
    </c:plotArea>
    <c:legend>
      <c:legendPos val="r"/>
      <c:layout>
        <c:manualLayout>
          <c:xMode val="edge"/>
          <c:yMode val="edge"/>
          <c:x val="0.66200937176342822"/>
          <c:y val="1.9402165191521967E-2"/>
          <c:w val="0.1835222195144105"/>
          <c:h val="0.8871589750897243"/>
        </c:manualLayout>
      </c:layout>
      <c:overlay val="1"/>
      <c:spPr>
        <a:noFill/>
        <a:ln w="25500">
          <a:noFill/>
        </a:ln>
      </c:spPr>
      <c:txPr>
        <a:bodyPr/>
        <a:lstStyle/>
        <a:p>
          <a:pPr>
            <a:defRPr lang="en-US" sz="1050"/>
          </a:pPr>
          <a:endParaRPr lang="tr-TR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98" b="0" i="0" u="none" strike="noStrike" baseline="0">
          <a:solidFill>
            <a:schemeClr val="tx1"/>
          </a:solidFill>
          <a:latin typeface="Verdana"/>
          <a:ea typeface="Verdana"/>
          <a:cs typeface="Verdana"/>
        </a:defRPr>
      </a:pPr>
      <a:endParaRPr lang="tr-TR"/>
    </a:p>
  </c:txPr>
  <c:externalData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autoTitleDeleted val="1"/>
    <c:plotArea>
      <c:layout>
        <c:manualLayout>
          <c:layoutTarget val="inner"/>
          <c:xMode val="edge"/>
          <c:yMode val="edge"/>
          <c:x val="0.11381497731194638"/>
          <c:y val="7.1982103059872321E-2"/>
          <c:w val="0.69931295908727742"/>
          <c:h val="0.87094810336890593"/>
        </c:manualLayout>
      </c:layout>
      <c:pieChart>
        <c:varyColors val="1"/>
        <c:ser>
          <c:idx val="0"/>
          <c:order val="0"/>
          <c:tx>
            <c:strRef>
              <c:f>Sayfa1!$B$1</c:f>
              <c:strCache>
                <c:ptCount val="1"/>
                <c:pt idx="0">
                  <c:v>Sütun1</c:v>
                </c:pt>
              </c:strCache>
            </c:strRef>
          </c:tx>
          <c:spPr>
            <a:solidFill>
              <a:srgbClr val="FF0000"/>
            </a:solidFill>
          </c:spPr>
          <c:explosion val="7"/>
          <c:dPt>
            <c:idx val="0"/>
            <c:spPr>
              <a:solidFill>
                <a:schemeClr val="bg1">
                  <a:lumMod val="50000"/>
                </a:schemeClr>
              </a:solidFill>
            </c:spPr>
          </c:dPt>
          <c:dPt>
            <c:idx val="1"/>
            <c:explosion val="0"/>
          </c:dPt>
          <c:dLbls>
            <c:dLbl>
              <c:idx val="0"/>
              <c:layout>
                <c:manualLayout>
                  <c:x val="2.2757047169177659E-4"/>
                  <c:y val="-0.27987262929745427"/>
                </c:manualLayout>
              </c:layout>
              <c:spPr/>
              <c:txPr>
                <a:bodyPr/>
                <a:lstStyle/>
                <a:p>
                  <a:pPr>
                    <a:defRPr b="0">
                      <a:solidFill>
                        <a:schemeClr val="tx1"/>
                      </a:solidFill>
                    </a:defRPr>
                  </a:pPr>
                  <a:endParaRPr lang="tr-TR"/>
                </a:p>
              </c:txPr>
              <c:showVal val="1"/>
              <c:showCatNam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4064698004150772E-2"/>
                  <c:y val="-7.2914542330080353E-17"/>
                </c:manualLayout>
              </c:layout>
              <c:spPr/>
              <c:txPr>
                <a:bodyPr/>
                <a:lstStyle/>
                <a:p>
                  <a:pPr>
                    <a:defRPr b="0">
                      <a:solidFill>
                        <a:schemeClr val="tx1"/>
                      </a:solidFill>
                    </a:defRPr>
                  </a:pPr>
                  <a:endParaRPr lang="tr-TR"/>
                </a:p>
              </c:txPr>
              <c:showVal val="1"/>
              <c:showCatNam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showCatName val="1"/>
            <c:extLst>
              <c:ext xmlns:c15="http://schemas.microsoft.com/office/drawing/2012/chart" uri="{CE6537A1-D6FC-4f65-9D91-7224C49458BB}"/>
            </c:extLst>
          </c:dLbls>
          <c:cat>
            <c:strRef>
              <c:f>Sayfa1!$A$2:$A$3</c:f>
              <c:strCache>
                <c:ptCount val="2"/>
                <c:pt idx="0">
                  <c:v>Evet, yaygın</c:v>
                </c:pt>
                <c:pt idx="1">
                  <c:v>Hayır, yaygın değil</c:v>
                </c:pt>
              </c:strCache>
            </c:strRef>
          </c:cat>
          <c:val>
            <c:numRef>
              <c:f>Sayfa1!$B$2:$B$3</c:f>
              <c:numCache>
                <c:formatCode>General</c:formatCode>
                <c:ptCount val="2"/>
                <c:pt idx="0">
                  <c:v>82.6</c:v>
                </c:pt>
                <c:pt idx="1">
                  <c:v>17.399999999999999</c:v>
                </c:pt>
              </c:numCache>
            </c:numRef>
          </c:val>
        </c:ser>
        <c:firstSliceAng val="122"/>
      </c:pieChart>
    </c:plotArea>
    <c:plotVisOnly val="1"/>
    <c:dispBlanksAs val="zero"/>
  </c:chart>
  <c:txPr>
    <a:bodyPr/>
    <a:lstStyle/>
    <a:p>
      <a:pPr>
        <a:defRPr sz="1000">
          <a:latin typeface="+mj-lt"/>
        </a:defRPr>
      </a:pPr>
      <a:endParaRPr lang="tr-TR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24319461307285714"/>
          <c:y val="1.5968041169051105E-2"/>
          <c:w val="0.35795208975580323"/>
          <c:h val="0.88822355289421151"/>
        </c:manualLayout>
      </c:layout>
      <c:barChart>
        <c:barDir val="bar"/>
        <c:grouping val="clustered"/>
        <c:ser>
          <c:idx val="2"/>
          <c:order val="0"/>
          <c:tx>
            <c:strRef>
              <c:f>Sheet1!$B$6</c:f>
              <c:strCache>
                <c:ptCount val="1"/>
                <c:pt idx="0">
                  <c:v>Kadın</c:v>
                </c:pt>
              </c:strCache>
            </c:strRef>
          </c:tx>
          <c:spPr>
            <a:solidFill>
              <a:srgbClr val="FF0000"/>
            </a:solidFill>
            <a:ln w="22358">
              <a:noFill/>
            </a:ln>
          </c:spPr>
          <c:dLbls>
            <c:spPr>
              <a:noFill/>
              <a:ln w="22358">
                <a:noFill/>
              </a:ln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Sheet1!$A$7:$A$8</c:f>
              <c:strCache>
                <c:ptCount val="2"/>
                <c:pt idx="0">
                  <c:v>Evet, yaygın</c:v>
                </c:pt>
                <c:pt idx="1">
                  <c:v>Hayır, yaygın değil</c:v>
                </c:pt>
              </c:strCache>
            </c:strRef>
          </c:cat>
          <c:val>
            <c:numRef>
              <c:f>Sheet1!$B$7:$B$8</c:f>
              <c:numCache>
                <c:formatCode>General</c:formatCode>
                <c:ptCount val="2"/>
                <c:pt idx="0">
                  <c:v>85.5</c:v>
                </c:pt>
                <c:pt idx="1">
                  <c:v>14.5</c:v>
                </c:pt>
              </c:numCache>
            </c:numRef>
          </c:val>
        </c:ser>
        <c:ser>
          <c:idx val="0"/>
          <c:order val="1"/>
          <c:tx>
            <c:strRef>
              <c:f>Sheet1!$C$6</c:f>
              <c:strCache>
                <c:ptCount val="1"/>
                <c:pt idx="0">
                  <c:v>Erkek</c:v>
                </c:pt>
              </c:strCache>
            </c:strRef>
          </c:tx>
          <c:spPr>
            <a:solidFill>
              <a:schemeClr val="bg2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Sheet1!$A$7:$A$8</c:f>
              <c:strCache>
                <c:ptCount val="2"/>
                <c:pt idx="0">
                  <c:v>Evet, yaygın</c:v>
                </c:pt>
                <c:pt idx="1">
                  <c:v>Hayır, yaygın değil</c:v>
                </c:pt>
              </c:strCache>
            </c:strRef>
          </c:cat>
          <c:val>
            <c:numRef>
              <c:f>Sheet1!$C$7:$C$8</c:f>
              <c:numCache>
                <c:formatCode>General</c:formatCode>
                <c:ptCount val="2"/>
                <c:pt idx="0">
                  <c:v>79.7</c:v>
                </c:pt>
                <c:pt idx="1">
                  <c:v>20.3</c:v>
                </c:pt>
              </c:numCache>
            </c:numRef>
          </c:val>
        </c:ser>
        <c:dLbls>
          <c:showVal val="1"/>
        </c:dLbls>
        <c:gapWidth val="30"/>
        <c:axId val="71769088"/>
        <c:axId val="71770880"/>
      </c:barChart>
      <c:catAx>
        <c:axId val="71769088"/>
        <c:scaling>
          <c:orientation val="maxMin"/>
        </c:scaling>
        <c:axPos val="l"/>
        <c:numFmt formatCode="General" sourceLinked="1"/>
        <c:tickLblPos val="nextTo"/>
        <c:spPr>
          <a:ln w="279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tr-TR"/>
          </a:p>
        </c:txPr>
        <c:crossAx val="71770880"/>
        <c:crosses val="autoZero"/>
        <c:auto val="1"/>
        <c:lblAlgn val="ctr"/>
        <c:lblOffset val="100"/>
        <c:tickLblSkip val="1"/>
        <c:tickMarkSkip val="1"/>
      </c:catAx>
      <c:valAx>
        <c:axId val="71770880"/>
        <c:scaling>
          <c:orientation val="minMax"/>
          <c:max val="100"/>
          <c:min val="0"/>
        </c:scaling>
        <c:delete val="1"/>
        <c:axPos val="t"/>
        <c:numFmt formatCode="General" sourceLinked="1"/>
        <c:tickLblPos val="none"/>
        <c:crossAx val="71769088"/>
        <c:crosses val="autoZero"/>
        <c:crossBetween val="between"/>
        <c:majorUnit val="10"/>
      </c:valAx>
      <c:spPr>
        <a:noFill/>
        <a:ln w="25404">
          <a:noFill/>
        </a:ln>
      </c:spPr>
    </c:plotArea>
    <c:legend>
      <c:legendPos val="b"/>
      <c:layout>
        <c:manualLayout>
          <c:xMode val="edge"/>
          <c:yMode val="edge"/>
          <c:x val="1.845771421151226E-4"/>
          <c:y val="0.9168313122232794"/>
          <c:w val="0.65046468918693268"/>
          <c:h val="6.8375257405525802E-2"/>
        </c:manualLayout>
      </c:layout>
      <c:txPr>
        <a:bodyPr/>
        <a:lstStyle/>
        <a:p>
          <a:pPr>
            <a:defRPr sz="1000"/>
          </a:pPr>
          <a:endParaRPr lang="tr-TR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tr-TR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autoTitleDeleted val="1"/>
    <c:plotArea>
      <c:layout>
        <c:manualLayout>
          <c:layoutTarget val="inner"/>
          <c:xMode val="edge"/>
          <c:yMode val="edge"/>
          <c:x val="0.11381497731194638"/>
          <c:y val="7.1982103059872321E-2"/>
          <c:w val="0.69931295908727731"/>
          <c:h val="0.87094810336890605"/>
        </c:manualLayout>
      </c:layout>
      <c:pieChart>
        <c:varyColors val="1"/>
        <c:ser>
          <c:idx val="0"/>
          <c:order val="0"/>
          <c:tx>
            <c:strRef>
              <c:f>Sayfa1!$B$1</c:f>
              <c:strCache>
                <c:ptCount val="1"/>
                <c:pt idx="0">
                  <c:v>Sütun1</c:v>
                </c:pt>
              </c:strCache>
            </c:strRef>
          </c:tx>
          <c:spPr>
            <a:solidFill>
              <a:srgbClr val="FF0000"/>
            </a:solidFill>
          </c:spPr>
          <c:explosion val="3"/>
          <c:dPt>
            <c:idx val="0"/>
            <c:spPr>
              <a:solidFill>
                <a:schemeClr val="bg1">
                  <a:lumMod val="50000"/>
                </a:schemeClr>
              </a:solidFill>
            </c:spPr>
          </c:dPt>
          <c:dLbls>
            <c:dLbl>
              <c:idx val="0"/>
              <c:layout>
                <c:manualLayout>
                  <c:x val="2.2757047169177889E-4"/>
                  <c:y val="-9.4228389774643085E-3"/>
                </c:manualLayout>
              </c:layout>
              <c:spPr/>
              <c:txPr>
                <a:bodyPr/>
                <a:lstStyle/>
                <a:p>
                  <a:pPr>
                    <a:defRPr b="0">
                      <a:solidFill>
                        <a:schemeClr val="tx1"/>
                      </a:solidFill>
                    </a:defRPr>
                  </a:pPr>
                  <a:endParaRPr lang="tr-TR"/>
                </a:p>
              </c:txPr>
              <c:showVal val="1"/>
              <c:showCatNam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1991208732408901E-2"/>
                  <c:y val="-0.32215342670469332"/>
                </c:manualLayout>
              </c:layout>
              <c:spPr/>
              <c:txPr>
                <a:bodyPr/>
                <a:lstStyle/>
                <a:p>
                  <a:pPr>
                    <a:defRPr b="0">
                      <a:solidFill>
                        <a:schemeClr val="tx1"/>
                      </a:solidFill>
                    </a:defRPr>
                  </a:pPr>
                  <a:endParaRPr lang="tr-TR"/>
                </a:p>
              </c:txPr>
              <c:showVal val="1"/>
              <c:showCatName val="1"/>
              <c:extLst>
                <c:ext xmlns:c15="http://schemas.microsoft.com/office/drawing/2012/chart" uri="{CE6537A1-D6FC-4f65-9D91-7224C49458BB}">
                  <c15:layout>
                    <c:manualLayout>
                      <c:w val="0.25251114454534329"/>
                      <c:h val="0.20530320847526259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showCatName val="1"/>
            <c:extLst>
              <c:ext xmlns:c15="http://schemas.microsoft.com/office/drawing/2012/chart" uri="{CE6537A1-D6FC-4f65-9D91-7224C49458BB}"/>
            </c:extLst>
          </c:dLbls>
          <c:cat>
            <c:strRef>
              <c:f>Sayfa1!$A$2:$A$3</c:f>
              <c:strCache>
                <c:ptCount val="2"/>
                <c:pt idx="0">
                  <c:v>Evet, izin verilmeli</c:v>
                </c:pt>
                <c:pt idx="1">
                  <c:v>Hayır, izin verilmemeli</c:v>
                </c:pt>
              </c:strCache>
            </c:strRef>
          </c:cat>
          <c:val>
            <c:numRef>
              <c:f>Sayfa1!$B$2:$B$3</c:f>
              <c:numCache>
                <c:formatCode>General</c:formatCode>
                <c:ptCount val="2"/>
                <c:pt idx="0">
                  <c:v>16.2</c:v>
                </c:pt>
                <c:pt idx="1">
                  <c:v>83.8</c:v>
                </c:pt>
              </c:numCache>
            </c:numRef>
          </c:val>
        </c:ser>
        <c:firstSliceAng val="62"/>
      </c:pieChart>
    </c:plotArea>
    <c:plotVisOnly val="1"/>
    <c:dispBlanksAs val="zero"/>
  </c:chart>
  <c:txPr>
    <a:bodyPr/>
    <a:lstStyle/>
    <a:p>
      <a:pPr>
        <a:defRPr sz="1000">
          <a:latin typeface="+mj-lt"/>
        </a:defRPr>
      </a:pPr>
      <a:endParaRPr lang="tr-TR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8.95522388059702E-2"/>
          <c:y val="2.6666220576045292E-2"/>
          <c:w val="0.63627344943857722"/>
          <c:h val="0.89532493183177697"/>
        </c:manualLayout>
      </c:layout>
      <c:barChart>
        <c:barDir val="col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1 çocuk</c:v>
                </c:pt>
              </c:strCache>
            </c:strRef>
          </c:tx>
          <c:spPr>
            <a:solidFill>
              <a:srgbClr val="FF0000"/>
            </a:solidFill>
            <a:ln w="25500">
              <a:noFill/>
            </a:ln>
          </c:spPr>
          <c:dLbls>
            <c:spPr>
              <a:noFill/>
              <a:ln w="25500">
                <a:noFill/>
              </a:ln>
            </c:spPr>
            <c:txPr>
              <a:bodyPr/>
              <a:lstStyle/>
              <a:p>
                <a:pPr>
                  <a:defRPr lang="en-US" b="1">
                    <a:solidFill>
                      <a:schemeClr val="bg1"/>
                    </a:solidFill>
                  </a:defRPr>
                </a:pPr>
                <a:endParaRPr lang="tr-TR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Erkek</c:v>
                </c:pt>
                <c:pt idx="1">
                  <c:v>Kadın </c:v>
                </c:pt>
              </c:strCache>
            </c:strRef>
          </c:cat>
          <c:val>
            <c:numRef>
              <c:f>Sheet1!$B$2:$C$2</c:f>
              <c:numCache>
                <c:formatCode>0.0</c:formatCode>
                <c:ptCount val="2"/>
                <c:pt idx="0" formatCode="General">
                  <c:v>4.5999999999999996</c:v>
                </c:pt>
                <c:pt idx="1">
                  <c:v>8.2000000000000011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 çocuk</c:v>
                </c:pt>
              </c:strCache>
            </c:strRef>
          </c:tx>
          <c:spPr>
            <a:solidFill>
              <a:srgbClr val="FF9900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Erkek</c:v>
                </c:pt>
                <c:pt idx="1">
                  <c:v>Kadın </c:v>
                </c:pt>
              </c:strCache>
            </c:strRef>
          </c:cat>
          <c:val>
            <c:numRef>
              <c:f>Sheet1!$B$3:$C$3</c:f>
              <c:numCache>
                <c:formatCode>0.0</c:formatCode>
                <c:ptCount val="2"/>
                <c:pt idx="0" formatCode="General">
                  <c:v>56.6</c:v>
                </c:pt>
                <c:pt idx="1">
                  <c:v>63.5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3 çocuk</c:v>
                </c:pt>
              </c:strCache>
            </c:strRef>
          </c:tx>
          <c:spPr>
            <a:solidFill>
              <a:srgbClr val="00808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b="1">
                    <a:solidFill>
                      <a:schemeClr val="bg1"/>
                    </a:solidFill>
                  </a:defRPr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Erkek</c:v>
                </c:pt>
                <c:pt idx="1">
                  <c:v>Kadın </c:v>
                </c:pt>
              </c:strCache>
            </c:strRef>
          </c:cat>
          <c:val>
            <c:numRef>
              <c:f>Sheet1!$B$4:$C$4</c:f>
              <c:numCache>
                <c:formatCode>0.0</c:formatCode>
                <c:ptCount val="2"/>
                <c:pt idx="0" formatCode="General">
                  <c:v>25.5</c:v>
                </c:pt>
                <c:pt idx="1">
                  <c:v>18.5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4 çocuk</c:v>
                </c:pt>
              </c:strCache>
            </c:strRef>
          </c:tx>
          <c:spPr>
            <a:solidFill>
              <a:srgbClr val="72BFC5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Erkek</c:v>
                </c:pt>
                <c:pt idx="1">
                  <c:v>Kadın </c:v>
                </c:pt>
              </c:strCache>
            </c:strRef>
          </c:cat>
          <c:val>
            <c:numRef>
              <c:f>Sheet1!$B$5:$C$5</c:f>
              <c:numCache>
                <c:formatCode>0.0</c:formatCode>
                <c:ptCount val="2"/>
                <c:pt idx="0">
                  <c:v>6</c:v>
                </c:pt>
                <c:pt idx="1">
                  <c:v>7.4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5 çocuk</c:v>
                </c:pt>
              </c:strCache>
            </c:strRef>
          </c:tx>
          <c:spPr>
            <a:solidFill>
              <a:srgbClr val="0070C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Erkek</c:v>
                </c:pt>
                <c:pt idx="1">
                  <c:v>Kadın </c:v>
                </c:pt>
              </c:strCache>
            </c:strRef>
          </c:cat>
          <c:val>
            <c:numRef>
              <c:f>Sheet1!$B$6:$C$6</c:f>
              <c:numCache>
                <c:formatCode>0.0</c:formatCode>
                <c:ptCount val="2"/>
                <c:pt idx="0" formatCode="General">
                  <c:v>4.2</c:v>
                </c:pt>
                <c:pt idx="1">
                  <c:v>1.4</c:v>
                </c:pt>
              </c:numCache>
            </c:numRef>
          </c:val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6 çocuk ve üzeri</c:v>
                </c:pt>
              </c:strCache>
            </c:strRef>
          </c:tx>
          <c:spPr>
            <a:solidFill>
              <a:srgbClr val="00B0F0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Sheet1!$B$1:$C$1</c:f>
              <c:strCache>
                <c:ptCount val="2"/>
                <c:pt idx="0">
                  <c:v>Erkek</c:v>
                </c:pt>
                <c:pt idx="1">
                  <c:v>Kadın </c:v>
                </c:pt>
              </c:strCache>
            </c:strRef>
          </c:cat>
          <c:val>
            <c:numRef>
              <c:f>Sheet1!$B$7:$C$7</c:f>
              <c:numCache>
                <c:formatCode>General</c:formatCode>
                <c:ptCount val="2"/>
                <c:pt idx="0">
                  <c:v>1.8</c:v>
                </c:pt>
              </c:numCache>
            </c:numRef>
          </c:val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Çocuk yapmamak</c:v>
                </c:pt>
              </c:strCache>
            </c:strRef>
          </c:tx>
          <c:spPr>
            <a:solidFill>
              <a:srgbClr val="808080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Sheet1!$B$1:$C$1</c:f>
              <c:strCache>
                <c:ptCount val="2"/>
                <c:pt idx="0">
                  <c:v>Erkek</c:v>
                </c:pt>
                <c:pt idx="1">
                  <c:v>Kadın </c:v>
                </c:pt>
              </c:strCache>
            </c:strRef>
          </c:cat>
          <c:val>
            <c:numRef>
              <c:f>Sheet1!$B$8:$C$8</c:f>
              <c:numCache>
                <c:formatCode>0.0</c:formatCode>
                <c:ptCount val="2"/>
                <c:pt idx="0" formatCode="General">
                  <c:v>1.2</c:v>
                </c:pt>
                <c:pt idx="1">
                  <c:v>1</c:v>
                </c:pt>
              </c:numCache>
            </c:numRef>
          </c:val>
        </c:ser>
        <c:dLbls>
          <c:showVal val="1"/>
        </c:dLbls>
        <c:gapWidth val="30"/>
        <c:overlap val="100"/>
        <c:axId val="74408704"/>
        <c:axId val="74410240"/>
      </c:barChart>
      <c:catAx>
        <c:axId val="74408704"/>
        <c:scaling>
          <c:orientation val="minMax"/>
        </c:scaling>
        <c:axPos val="b"/>
        <c:numFmt formatCode="General" sourceLinked="0"/>
        <c:tickLblPos val="nextTo"/>
        <c:spPr>
          <a:ln/>
        </c:spPr>
        <c:txPr>
          <a:bodyPr rot="0" vert="horz"/>
          <a:lstStyle/>
          <a:p>
            <a:pPr>
              <a:defRPr lang="en-US" sz="1050"/>
            </a:pPr>
            <a:endParaRPr lang="tr-TR"/>
          </a:p>
        </c:txPr>
        <c:crossAx val="74410240"/>
        <c:crosses val="autoZero"/>
        <c:auto val="1"/>
        <c:lblAlgn val="ctr"/>
        <c:lblOffset val="100"/>
        <c:tickLblSkip val="1"/>
        <c:tickMarkSkip val="1"/>
      </c:catAx>
      <c:valAx>
        <c:axId val="74410240"/>
        <c:scaling>
          <c:orientation val="minMax"/>
          <c:max val="100"/>
        </c:scaling>
        <c:axPos val="l"/>
        <c:numFmt formatCode="0" sourceLinked="0"/>
        <c:tickLblPos val="nextTo"/>
        <c:spPr>
          <a:ln w="318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lang="en-US"/>
            </a:pPr>
            <a:endParaRPr lang="tr-TR"/>
          </a:p>
        </c:txPr>
        <c:crossAx val="74408704"/>
        <c:crossesAt val="1"/>
        <c:crossBetween val="between"/>
        <c:majorUnit val="10"/>
        <c:minorUnit val="1"/>
      </c:valAx>
      <c:spPr>
        <a:noFill/>
        <a:ln w="25375">
          <a:noFill/>
        </a:ln>
      </c:spPr>
    </c:plotArea>
    <c:legend>
      <c:legendPos val="r"/>
      <c:layout>
        <c:manualLayout>
          <c:xMode val="edge"/>
          <c:yMode val="edge"/>
          <c:x val="0.72144303611404936"/>
          <c:y val="3.4887129149130391E-3"/>
          <c:w val="0.27532712311841667"/>
          <c:h val="0.95661854165756732"/>
        </c:manualLayout>
      </c:layout>
      <c:overlay val="1"/>
      <c:spPr>
        <a:noFill/>
        <a:ln w="25500">
          <a:noFill/>
        </a:ln>
      </c:spPr>
      <c:txPr>
        <a:bodyPr/>
        <a:lstStyle/>
        <a:p>
          <a:pPr>
            <a:defRPr lang="en-US" sz="1000"/>
          </a:pPr>
          <a:endParaRPr lang="tr-TR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98" b="0" i="0" u="none" strike="noStrike" baseline="0">
          <a:solidFill>
            <a:schemeClr val="tx1"/>
          </a:solidFill>
          <a:latin typeface="Verdana"/>
          <a:ea typeface="Verdana"/>
          <a:cs typeface="Verdana"/>
        </a:defRPr>
      </a:pPr>
      <a:endParaRPr lang="tr-TR"/>
    </a:p>
  </c:txPr>
  <c:externalData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autoTitleDeleted val="1"/>
    <c:plotArea>
      <c:layout>
        <c:manualLayout>
          <c:layoutTarget val="inner"/>
          <c:xMode val="edge"/>
          <c:yMode val="edge"/>
          <c:x val="0.12594197387258421"/>
          <c:y val="2.28832951945099E-3"/>
          <c:w val="0.55435442005453661"/>
          <c:h val="0.88919811864615683"/>
        </c:manualLayout>
      </c:layout>
      <c:barChart>
        <c:barDir val="col"/>
        <c:grouping val="stacked"/>
        <c:ser>
          <c:idx val="0"/>
          <c:order val="0"/>
          <c:tx>
            <c:strRef>
              <c:f>Sheet1!$A$6</c:f>
              <c:strCache>
                <c:ptCount val="1"/>
                <c:pt idx="0">
                  <c:v>1 çocuk</c:v>
                </c:pt>
              </c:strCache>
            </c:strRef>
          </c:tx>
          <c:spPr>
            <a:solidFill>
              <a:srgbClr val="FF0000"/>
            </a:solidFill>
            <a:ln w="25495">
              <a:noFill/>
            </a:ln>
          </c:spPr>
          <c:dLbls>
            <c:dLbl>
              <c:idx val="0"/>
              <c:layout>
                <c:manualLayout>
                  <c:x val="4.8366681906614932E-3"/>
                  <c:y val="-1.1808118081180839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Sheet1!$B$6</c:f>
              <c:numCache>
                <c:formatCode>0.0</c:formatCode>
                <c:ptCount val="1"/>
                <c:pt idx="0">
                  <c:v>6.4</c:v>
                </c:pt>
              </c:numCache>
            </c:numRef>
          </c:val>
        </c:ser>
        <c:ser>
          <c:idx val="1"/>
          <c:order val="1"/>
          <c:tx>
            <c:strRef>
              <c:f>Sheet1!$A$7</c:f>
              <c:strCache>
                <c:ptCount val="1"/>
                <c:pt idx="0">
                  <c:v>2 çocuk</c:v>
                </c:pt>
              </c:strCache>
            </c:strRef>
          </c:tx>
          <c:spPr>
            <a:solidFill>
              <a:srgbClr val="FF9933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Sheet1!$B$7</c:f>
              <c:numCache>
                <c:formatCode>0.0</c:formatCode>
                <c:ptCount val="1"/>
                <c:pt idx="0">
                  <c:v>60.1</c:v>
                </c:pt>
              </c:numCache>
            </c:numRef>
          </c:val>
        </c:ser>
        <c:ser>
          <c:idx val="2"/>
          <c:order val="2"/>
          <c:tx>
            <c:strRef>
              <c:f>Sheet1!$A$8</c:f>
              <c:strCache>
                <c:ptCount val="1"/>
                <c:pt idx="0">
                  <c:v>3 çocuk</c:v>
                </c:pt>
              </c:strCache>
            </c:strRef>
          </c:tx>
          <c:spPr>
            <a:solidFill>
              <a:srgbClr val="006666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Sheet1!$B$8</c:f>
              <c:numCache>
                <c:formatCode>0.0</c:formatCode>
                <c:ptCount val="1"/>
                <c:pt idx="0">
                  <c:v>22</c:v>
                </c:pt>
              </c:numCache>
            </c:numRef>
          </c:val>
        </c:ser>
        <c:ser>
          <c:idx val="3"/>
          <c:order val="3"/>
          <c:tx>
            <c:strRef>
              <c:f>Sheet1!$A$9</c:f>
              <c:strCache>
                <c:ptCount val="1"/>
                <c:pt idx="0">
                  <c:v>4 çocuk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Sheet1!$B$9</c:f>
              <c:numCache>
                <c:formatCode>0.0</c:formatCode>
                <c:ptCount val="1"/>
                <c:pt idx="0">
                  <c:v>6.7</c:v>
                </c:pt>
              </c:numCache>
            </c:numRef>
          </c:val>
        </c:ser>
        <c:ser>
          <c:idx val="4"/>
          <c:order val="4"/>
          <c:tx>
            <c:strRef>
              <c:f>Sheet1!$A$10</c:f>
              <c:strCache>
                <c:ptCount val="1"/>
                <c:pt idx="0">
                  <c:v>5 çocuk</c:v>
                </c:pt>
              </c:strCache>
            </c:strRef>
          </c:tx>
          <c:spPr>
            <a:solidFill>
              <a:srgbClr val="0070C0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val>
            <c:numRef>
              <c:f>Sheet1!$B$10</c:f>
              <c:numCache>
                <c:formatCode>0.0</c:formatCode>
                <c:ptCount val="1"/>
                <c:pt idx="0">
                  <c:v>2.8</c:v>
                </c:pt>
              </c:numCache>
            </c:numRef>
          </c:val>
        </c:ser>
        <c:ser>
          <c:idx val="5"/>
          <c:order val="5"/>
          <c:tx>
            <c:strRef>
              <c:f>Sheet1!$A$11</c:f>
              <c:strCache>
                <c:ptCount val="1"/>
                <c:pt idx="0">
                  <c:v>6 çocuk ve üzeri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val>
            <c:numRef>
              <c:f>Sheet1!$B$11</c:f>
              <c:numCache>
                <c:formatCode>0.0</c:formatCode>
                <c:ptCount val="1"/>
                <c:pt idx="0">
                  <c:v>0.9</c:v>
                </c:pt>
              </c:numCache>
            </c:numRef>
          </c:val>
        </c:ser>
        <c:ser>
          <c:idx val="6"/>
          <c:order val="6"/>
          <c:tx>
            <c:strRef>
              <c:f>Sheet1!$A$12</c:f>
              <c:strCache>
                <c:ptCount val="1"/>
                <c:pt idx="0">
                  <c:v>Çocuk yapmamak</c:v>
                </c:pt>
              </c:strCache>
            </c:strRef>
          </c:tx>
          <c:spPr>
            <a:solidFill>
              <a:schemeClr val="bg2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val>
            <c:numRef>
              <c:f>Sheet1!$B$12</c:f>
              <c:numCache>
                <c:formatCode>0.0</c:formatCode>
                <c:ptCount val="1"/>
                <c:pt idx="0">
                  <c:v>1.1000000000000001</c:v>
                </c:pt>
              </c:numCache>
            </c:numRef>
          </c:val>
        </c:ser>
        <c:dLbls>
          <c:showVal val="1"/>
        </c:dLbls>
        <c:gapWidth val="30"/>
        <c:overlap val="100"/>
        <c:axId val="74453376"/>
        <c:axId val="74454912"/>
      </c:barChart>
      <c:catAx>
        <c:axId val="74453376"/>
        <c:scaling>
          <c:orientation val="minMax"/>
        </c:scaling>
        <c:delete val="1"/>
        <c:axPos val="b"/>
        <c:numFmt formatCode="General" sourceLinked="0"/>
        <c:majorTickMark val="none"/>
        <c:tickLblPos val="none"/>
        <c:crossAx val="74454912"/>
        <c:crosses val="autoZero"/>
        <c:auto val="1"/>
        <c:lblAlgn val="ctr"/>
        <c:lblOffset val="100"/>
      </c:catAx>
      <c:valAx>
        <c:axId val="74454912"/>
        <c:scaling>
          <c:orientation val="minMax"/>
          <c:max val="100"/>
        </c:scaling>
        <c:axPos val="l"/>
        <c:numFmt formatCode="General" sourceLinked="0"/>
        <c:tickLblPos val="nextTo"/>
        <c:spPr>
          <a:ln/>
        </c:spPr>
        <c:crossAx val="74453376"/>
        <c:crosses val="autoZero"/>
        <c:crossBetween val="between"/>
      </c:valAx>
      <c:spPr>
        <a:noFill/>
        <a:ln w="25375">
          <a:noFill/>
        </a:ln>
      </c:spPr>
    </c:plotArea>
    <c:legend>
      <c:legendPos val="r"/>
      <c:layout>
        <c:manualLayout>
          <c:xMode val="edge"/>
          <c:yMode val="edge"/>
          <c:x val="0.68510922172158062"/>
          <c:y val="1.1284521442134309E-2"/>
          <c:w val="0.31489074886598978"/>
          <c:h val="0.89002040994355069"/>
        </c:manualLayout>
      </c:layout>
      <c:overlay val="1"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Verdana"/>
          <a:ea typeface="Verdana"/>
          <a:cs typeface="Verdana"/>
        </a:defRPr>
      </a:pPr>
      <a:endParaRPr lang="tr-TR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autoTitleDeleted val="1"/>
    <c:plotArea>
      <c:layout>
        <c:manualLayout>
          <c:layoutTarget val="inner"/>
          <c:xMode val="edge"/>
          <c:yMode val="edge"/>
          <c:x val="0.11381497731194638"/>
          <c:y val="7.1982103059872321E-2"/>
          <c:w val="0.69931295908727731"/>
          <c:h val="0.87094810336890605"/>
        </c:manualLayout>
      </c:layout>
      <c:pieChart>
        <c:varyColors val="1"/>
        <c:ser>
          <c:idx val="0"/>
          <c:order val="0"/>
          <c:tx>
            <c:strRef>
              <c:f>Sayfa1!$B$1</c:f>
              <c:strCache>
                <c:ptCount val="1"/>
                <c:pt idx="0">
                  <c:v>Sütun1</c:v>
                </c:pt>
              </c:strCache>
            </c:strRef>
          </c:tx>
          <c:spPr>
            <a:solidFill>
              <a:srgbClr val="FF0000"/>
            </a:solidFill>
          </c:spPr>
          <c:dPt>
            <c:idx val="0"/>
            <c:spPr>
              <a:solidFill>
                <a:schemeClr val="bg1">
                  <a:lumMod val="50000"/>
                </a:schemeClr>
              </a:solidFill>
            </c:spPr>
          </c:dPt>
          <c:dPt>
            <c:idx val="1"/>
            <c:explosion val="10"/>
          </c:dPt>
          <c:dLbls>
            <c:dLbl>
              <c:idx val="0"/>
              <c:layout>
                <c:manualLayout>
                  <c:x val="-1.8460445809782799E-2"/>
                  <c:y val="-4.5130290971530471E-2"/>
                </c:manualLayout>
              </c:layout>
              <c:spPr/>
              <c:txPr>
                <a:bodyPr/>
                <a:lstStyle/>
                <a:p>
                  <a:pPr>
                    <a:defRPr b="0">
                      <a:solidFill>
                        <a:schemeClr val="tx1"/>
                      </a:solidFill>
                    </a:defRPr>
                  </a:pPr>
                  <a:endParaRPr lang="tr-TR"/>
                </a:p>
              </c:txPr>
              <c:showVal val="1"/>
              <c:showCatName val="1"/>
              <c:extLst>
                <c:ext xmlns:c15="http://schemas.microsoft.com/office/drawing/2012/chart" uri="{CE6537A1-D6FC-4f65-9D91-7224C49458BB}">
                  <c15:layout>
                    <c:manualLayout>
                      <c:w val="0.1815007449934091"/>
                      <c:h val="0.25913480494012431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3.2467549068834955E-3"/>
                  <c:y val="0.13574584609352575"/>
                </c:manualLayout>
              </c:layout>
              <c:spPr/>
              <c:txPr>
                <a:bodyPr/>
                <a:lstStyle/>
                <a:p>
                  <a:pPr>
                    <a:defRPr b="0">
                      <a:solidFill>
                        <a:schemeClr val="tx1"/>
                      </a:solidFill>
                    </a:defRPr>
                  </a:pPr>
                  <a:endParaRPr lang="tr-TR"/>
                </a:p>
              </c:txPr>
              <c:showVal val="1"/>
              <c:showCatName val="1"/>
              <c:extLst>
                <c:ext xmlns:c15="http://schemas.microsoft.com/office/drawing/2012/chart" uri="{CE6537A1-D6FC-4f65-9D91-7224C49458BB}">
                  <c15:layout>
                    <c:manualLayout>
                      <c:w val="0.18680952609829002"/>
                      <c:h val="0.27903428505395367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showCatName val="1"/>
            <c:extLst>
              <c:ext xmlns:c15="http://schemas.microsoft.com/office/drawing/2012/chart" uri="{CE6537A1-D6FC-4f65-9D91-7224C49458BB}"/>
            </c:extLst>
          </c:dLbls>
          <c:cat>
            <c:strRef>
              <c:f>Sayfa1!$A$2:$A$3</c:f>
              <c:strCache>
                <c:ptCount val="2"/>
                <c:pt idx="0">
                  <c:v>Hayır, engel yoktur</c:v>
                </c:pt>
                <c:pt idx="1">
                  <c:v>Evet, engel vardır</c:v>
                </c:pt>
              </c:strCache>
            </c:strRef>
          </c:cat>
          <c:val>
            <c:numRef>
              <c:f>Sayfa1!$B$2:$B$3</c:f>
              <c:numCache>
                <c:formatCode>0.0</c:formatCode>
                <c:ptCount val="2"/>
                <c:pt idx="0">
                  <c:v>39</c:v>
                </c:pt>
                <c:pt idx="1">
                  <c:v>61</c:v>
                </c:pt>
              </c:numCache>
            </c:numRef>
          </c:val>
        </c:ser>
        <c:firstSliceAng val="0"/>
      </c:pieChart>
    </c:plotArea>
    <c:plotVisOnly val="1"/>
    <c:dispBlanksAs val="zero"/>
  </c:chart>
  <c:txPr>
    <a:bodyPr/>
    <a:lstStyle/>
    <a:p>
      <a:pPr>
        <a:defRPr sz="1000">
          <a:latin typeface="+mj-lt"/>
        </a:defRPr>
      </a:pPr>
      <a:endParaRPr lang="tr-T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chart>
    <c:autoTitleDeleted val="1"/>
    <c:plotArea>
      <c:layout>
        <c:manualLayout>
          <c:layoutTarget val="inner"/>
          <c:xMode val="edge"/>
          <c:yMode val="edge"/>
          <c:x val="0.5475928477690285"/>
          <c:y val="0"/>
          <c:w val="0.45240714888317529"/>
          <c:h val="0.97235023041475765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FF0000"/>
            </a:solidFill>
            <a:ln w="24647">
              <a:noFill/>
            </a:ln>
          </c:spPr>
          <c:dLbls>
            <c:spPr>
              <a:noFill/>
              <a:ln w="24647">
                <a:noFill/>
              </a:ln>
            </c:spPr>
            <c:txPr>
              <a:bodyPr/>
              <a:lstStyle/>
              <a:p>
                <a:pPr>
                  <a:defRPr lang="en-US"/>
                </a:pPr>
                <a:endParaRPr lang="tr-TR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İlköğretim</c:v>
                </c:pt>
                <c:pt idx="1">
                  <c:v>Lise</c:v>
                </c:pt>
                <c:pt idx="2">
                  <c:v>Üniversite</c:v>
                </c:pt>
                <c:pt idx="3">
                  <c:v>Lisansüstü</c:v>
                </c:pt>
              </c:strCache>
            </c:strRef>
          </c:cat>
          <c:val>
            <c:numRef>
              <c:f>Sheet1!$B$2:$B$5</c:f>
              <c:numCache>
                <c:formatCode>0.0</c:formatCode>
                <c:ptCount val="4"/>
                <c:pt idx="0">
                  <c:v>36.700000000000003</c:v>
                </c:pt>
                <c:pt idx="1">
                  <c:v>37.200000000000003</c:v>
                </c:pt>
                <c:pt idx="2">
                  <c:v>25</c:v>
                </c:pt>
                <c:pt idx="3" formatCode="General">
                  <c:v>1.1000000000000001</c:v>
                </c:pt>
              </c:numCache>
            </c:numRef>
          </c:val>
        </c:ser>
        <c:dLbls>
          <c:showVal val="1"/>
        </c:dLbls>
        <c:gapWidth val="30"/>
        <c:axId val="59220736"/>
        <c:axId val="59222272"/>
      </c:barChart>
      <c:catAx>
        <c:axId val="59220736"/>
        <c:scaling>
          <c:orientation val="maxMin"/>
        </c:scaling>
        <c:axPos val="l"/>
        <c:numFmt formatCode="General" sourceLinked="1"/>
        <c:tickLblPos val="nextTo"/>
        <c:spPr>
          <a:ln w="3081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/>
            </a:pPr>
            <a:endParaRPr lang="tr-TR"/>
          </a:p>
        </c:txPr>
        <c:crossAx val="59222272"/>
        <c:crosses val="autoZero"/>
        <c:auto val="1"/>
        <c:lblAlgn val="ctr"/>
        <c:lblOffset val="100"/>
        <c:tickLblSkip val="1"/>
        <c:tickMarkSkip val="1"/>
      </c:catAx>
      <c:valAx>
        <c:axId val="59222272"/>
        <c:scaling>
          <c:orientation val="minMax"/>
          <c:max val="50"/>
        </c:scaling>
        <c:delete val="1"/>
        <c:axPos val="t"/>
        <c:numFmt formatCode="0.0" sourceLinked="1"/>
        <c:tickLblPos val="none"/>
        <c:crossAx val="59220736"/>
        <c:crosses val="autoZero"/>
        <c:crossBetween val="between"/>
      </c:valAx>
      <c:spPr>
        <a:noFill/>
        <a:ln w="24647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tr-TR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44960894594761874"/>
          <c:y val="2.4739597984345777E-2"/>
          <c:w val="0.42019915765535804"/>
          <c:h val="0.86434408088810311"/>
        </c:manualLayout>
      </c:layout>
      <c:barChart>
        <c:barDir val="bar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Kadın</c:v>
                </c:pt>
              </c:strCache>
            </c:strRef>
          </c:tx>
          <c:spPr>
            <a:solidFill>
              <a:srgbClr val="FF0000"/>
            </a:solidFill>
            <a:ln w="26664">
              <a:noFill/>
            </a:ln>
          </c:spPr>
          <c:dLbls>
            <c:spPr>
              <a:noFill/>
              <a:ln w="2666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Evet, engel vardır</c:v>
                </c:pt>
                <c:pt idx="1">
                  <c:v>Hayır, engel yoktur</c:v>
                </c:pt>
              </c:strCache>
            </c:strRef>
          </c:cat>
          <c:val>
            <c:numRef>
              <c:f>Sheet1!$B$2:$B$3</c:f>
              <c:numCache>
                <c:formatCode>0.0</c:formatCode>
                <c:ptCount val="2"/>
                <c:pt idx="0">
                  <c:v>62</c:v>
                </c:pt>
                <c:pt idx="1">
                  <c:v>38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Erkek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Evet, engel vardır</c:v>
                </c:pt>
                <c:pt idx="1">
                  <c:v>Hayır, engel yoktur</c:v>
                </c:pt>
              </c:strCache>
            </c:strRef>
          </c:cat>
          <c:val>
            <c:numRef>
              <c:f>Sheet1!$C$2:$C$3</c:f>
              <c:numCache>
                <c:formatCode>0.0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</c:ser>
        <c:dLbls>
          <c:showVal val="1"/>
        </c:dLbls>
        <c:gapWidth val="30"/>
        <c:axId val="74554368"/>
        <c:axId val="74572544"/>
      </c:barChart>
      <c:catAx>
        <c:axId val="74554368"/>
        <c:scaling>
          <c:orientation val="maxMin"/>
        </c:scaling>
        <c:axPos val="l"/>
        <c:numFmt formatCode="General" sourceLinked="1"/>
        <c:tickLblPos val="nextTo"/>
        <c:spPr>
          <a:ln w="332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/>
            </a:pPr>
            <a:endParaRPr lang="tr-TR"/>
          </a:p>
        </c:txPr>
        <c:crossAx val="74572544"/>
        <c:crosses val="autoZero"/>
        <c:auto val="1"/>
        <c:lblAlgn val="ctr"/>
        <c:lblOffset val="100"/>
        <c:tickLblSkip val="1"/>
        <c:tickMarkSkip val="1"/>
      </c:catAx>
      <c:valAx>
        <c:axId val="74572544"/>
        <c:scaling>
          <c:orientation val="minMax"/>
        </c:scaling>
        <c:delete val="1"/>
        <c:axPos val="t"/>
        <c:numFmt formatCode="0.0" sourceLinked="1"/>
        <c:tickLblPos val="none"/>
        <c:crossAx val="74554368"/>
        <c:crosses val="autoZero"/>
        <c:crossBetween val="between"/>
      </c:valAx>
      <c:spPr>
        <a:noFill/>
        <a:ln w="25392">
          <a:noFill/>
        </a:ln>
      </c:spPr>
    </c:plotArea>
    <c:legend>
      <c:legendPos val="b"/>
      <c:layout>
        <c:manualLayout>
          <c:xMode val="edge"/>
          <c:yMode val="edge"/>
          <c:x val="0.24375172193339381"/>
          <c:y val="0.91972889235283151"/>
          <c:w val="0.42282299014613717"/>
          <c:h val="4.7953332613933183E-2"/>
        </c:manualLayout>
      </c:layout>
    </c:legend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+mj-lt"/>
          <a:ea typeface="Verdana"/>
          <a:cs typeface="Verdana"/>
        </a:defRPr>
      </a:pPr>
      <a:endParaRPr lang="tr-TR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chart>
    <c:autoTitleDeleted val="1"/>
    <c:plotArea>
      <c:layout>
        <c:manualLayout>
          <c:layoutTarget val="inner"/>
          <c:xMode val="edge"/>
          <c:yMode val="edge"/>
          <c:x val="0.39013797739372191"/>
          <c:y val="0"/>
          <c:w val="0.60986202260628264"/>
          <c:h val="0.92835871822921268"/>
        </c:manualLayout>
      </c:layout>
      <c:barChart>
        <c:barDir val="bar"/>
        <c:grouping val="stacked"/>
        <c:ser>
          <c:idx val="5"/>
          <c:order val="0"/>
          <c:tx>
            <c:strRef>
              <c:f>Sheet1!$C$2</c:f>
              <c:strCache>
                <c:ptCount val="1"/>
                <c:pt idx="0">
                  <c:v>Kesinlikle Katılıyorum</c:v>
                </c:pt>
              </c:strCache>
            </c:strRef>
          </c:tx>
          <c:spPr>
            <a:solidFill>
              <a:srgbClr val="008080"/>
            </a:solidFill>
            <a:ln w="25320">
              <a:noFill/>
            </a:ln>
          </c:spPr>
          <c:dLbls>
            <c:spPr>
              <a:noFill/>
              <a:ln w="25320">
                <a:noFill/>
              </a:ln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Sheet1!$B$3:$B$12</c:f>
              <c:strCache>
                <c:ptCount val="10"/>
                <c:pt idx="0">
                  <c:v>Kadın</c:v>
                </c:pt>
                <c:pt idx="1">
                  <c:v>Erkek</c:v>
                </c:pt>
                <c:pt idx="2">
                  <c:v>Kadın</c:v>
                </c:pt>
                <c:pt idx="3">
                  <c:v>Erkek</c:v>
                </c:pt>
                <c:pt idx="4">
                  <c:v>Kadın</c:v>
                </c:pt>
                <c:pt idx="5">
                  <c:v>Erkek</c:v>
                </c:pt>
                <c:pt idx="6">
                  <c:v>Kadın</c:v>
                </c:pt>
                <c:pt idx="7">
                  <c:v>Erkek</c:v>
                </c:pt>
                <c:pt idx="8">
                  <c:v>Kadın</c:v>
                </c:pt>
                <c:pt idx="9">
                  <c:v>Erkek</c:v>
                </c:pt>
              </c:strCache>
            </c:strRef>
          </c:cat>
          <c:val>
            <c:numRef>
              <c:f>Sheet1!$C$3:$C$12</c:f>
              <c:numCache>
                <c:formatCode>General</c:formatCode>
                <c:ptCount val="10"/>
                <c:pt idx="0">
                  <c:v>37.300000000000004</c:v>
                </c:pt>
                <c:pt idx="1">
                  <c:v>31.3</c:v>
                </c:pt>
                <c:pt idx="2">
                  <c:v>36.9</c:v>
                </c:pt>
                <c:pt idx="3">
                  <c:v>25.7</c:v>
                </c:pt>
                <c:pt idx="4">
                  <c:v>19.899999999999999</c:v>
                </c:pt>
                <c:pt idx="5">
                  <c:v>11.4</c:v>
                </c:pt>
                <c:pt idx="6">
                  <c:v>9.4</c:v>
                </c:pt>
                <c:pt idx="7">
                  <c:v>13.7</c:v>
                </c:pt>
                <c:pt idx="8" formatCode="0.0">
                  <c:v>1</c:v>
                </c:pt>
                <c:pt idx="9">
                  <c:v>2.2000000000000002</c:v>
                </c:pt>
              </c:numCache>
            </c:numRef>
          </c:val>
        </c:ser>
        <c:ser>
          <c:idx val="0"/>
          <c:order val="1"/>
          <c:tx>
            <c:strRef>
              <c:f>Sheet1!$D$2</c:f>
              <c:strCache>
                <c:ptCount val="1"/>
                <c:pt idx="0">
                  <c:v>Katılıyorum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Sheet1!$B$3:$B$12</c:f>
              <c:strCache>
                <c:ptCount val="10"/>
                <c:pt idx="0">
                  <c:v>Kadın</c:v>
                </c:pt>
                <c:pt idx="1">
                  <c:v>Erkek</c:v>
                </c:pt>
                <c:pt idx="2">
                  <c:v>Kadın</c:v>
                </c:pt>
                <c:pt idx="3">
                  <c:v>Erkek</c:v>
                </c:pt>
                <c:pt idx="4">
                  <c:v>Kadın</c:v>
                </c:pt>
                <c:pt idx="5">
                  <c:v>Erkek</c:v>
                </c:pt>
                <c:pt idx="6">
                  <c:v>Kadın</c:v>
                </c:pt>
                <c:pt idx="7">
                  <c:v>Erkek</c:v>
                </c:pt>
                <c:pt idx="8">
                  <c:v>Kadın</c:v>
                </c:pt>
                <c:pt idx="9">
                  <c:v>Erkek</c:v>
                </c:pt>
              </c:strCache>
            </c:strRef>
          </c:cat>
          <c:val>
            <c:numRef>
              <c:f>Sheet1!$D$3:$D$12</c:f>
              <c:numCache>
                <c:formatCode>General</c:formatCode>
                <c:ptCount val="10"/>
                <c:pt idx="0" formatCode="0.0">
                  <c:v>38</c:v>
                </c:pt>
                <c:pt idx="1">
                  <c:v>39.4</c:v>
                </c:pt>
                <c:pt idx="2">
                  <c:v>22.1</c:v>
                </c:pt>
                <c:pt idx="3">
                  <c:v>23.1</c:v>
                </c:pt>
                <c:pt idx="4">
                  <c:v>21.5</c:v>
                </c:pt>
                <c:pt idx="5">
                  <c:v>12.9</c:v>
                </c:pt>
                <c:pt idx="6" formatCode="0.0">
                  <c:v>11</c:v>
                </c:pt>
                <c:pt idx="7">
                  <c:v>12.7</c:v>
                </c:pt>
                <c:pt idx="8">
                  <c:v>2.6</c:v>
                </c:pt>
                <c:pt idx="9">
                  <c:v>5.4</c:v>
                </c:pt>
              </c:numCache>
            </c:numRef>
          </c:val>
        </c:ser>
        <c:ser>
          <c:idx val="1"/>
          <c:order val="2"/>
          <c:tx>
            <c:strRef>
              <c:f>Sheet1!$E$2</c:f>
              <c:strCache>
                <c:ptCount val="1"/>
                <c:pt idx="0">
                  <c:v>Ne Katılıyorum Ne Katılmıyorum </c:v>
                </c:pt>
              </c:strCache>
            </c:strRef>
          </c:tx>
          <c:spPr>
            <a:solidFill>
              <a:schemeClr val="bg2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tx1"/>
                    </a:solidFill>
                  </a:defRPr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Sheet1!$B$3:$B$12</c:f>
              <c:strCache>
                <c:ptCount val="10"/>
                <c:pt idx="0">
                  <c:v>Kadın</c:v>
                </c:pt>
                <c:pt idx="1">
                  <c:v>Erkek</c:v>
                </c:pt>
                <c:pt idx="2">
                  <c:v>Kadın</c:v>
                </c:pt>
                <c:pt idx="3">
                  <c:v>Erkek</c:v>
                </c:pt>
                <c:pt idx="4">
                  <c:v>Kadın</c:v>
                </c:pt>
                <c:pt idx="5">
                  <c:v>Erkek</c:v>
                </c:pt>
                <c:pt idx="6">
                  <c:v>Kadın</c:v>
                </c:pt>
                <c:pt idx="7">
                  <c:v>Erkek</c:v>
                </c:pt>
                <c:pt idx="8">
                  <c:v>Kadın</c:v>
                </c:pt>
                <c:pt idx="9">
                  <c:v>Erkek</c:v>
                </c:pt>
              </c:strCache>
            </c:strRef>
          </c:cat>
          <c:val>
            <c:numRef>
              <c:f>Sheet1!$E$3:$E$12</c:f>
              <c:numCache>
                <c:formatCode>General</c:formatCode>
                <c:ptCount val="10"/>
                <c:pt idx="0">
                  <c:v>17.100000000000001</c:v>
                </c:pt>
                <c:pt idx="1">
                  <c:v>18.5</c:v>
                </c:pt>
                <c:pt idx="2">
                  <c:v>20.100000000000001</c:v>
                </c:pt>
                <c:pt idx="3">
                  <c:v>23.7</c:v>
                </c:pt>
                <c:pt idx="4">
                  <c:v>22.3</c:v>
                </c:pt>
                <c:pt idx="5">
                  <c:v>25.7</c:v>
                </c:pt>
                <c:pt idx="6">
                  <c:v>24.5</c:v>
                </c:pt>
                <c:pt idx="7">
                  <c:v>27.7</c:v>
                </c:pt>
                <c:pt idx="8">
                  <c:v>17.899999999999999</c:v>
                </c:pt>
                <c:pt idx="9">
                  <c:v>22.7</c:v>
                </c:pt>
              </c:numCache>
            </c:numRef>
          </c:val>
        </c:ser>
        <c:ser>
          <c:idx val="2"/>
          <c:order val="3"/>
          <c:tx>
            <c:strRef>
              <c:f>Sheet1!$F$2</c:f>
              <c:strCache>
                <c:ptCount val="1"/>
                <c:pt idx="0">
                  <c:v>Katılmıyorum</c:v>
                </c:pt>
              </c:strCache>
            </c:strRef>
          </c:tx>
          <c:spPr>
            <a:solidFill>
              <a:srgbClr val="FF9933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Sheet1!$B$3:$B$12</c:f>
              <c:strCache>
                <c:ptCount val="10"/>
                <c:pt idx="0">
                  <c:v>Kadın</c:v>
                </c:pt>
                <c:pt idx="1">
                  <c:v>Erkek</c:v>
                </c:pt>
                <c:pt idx="2">
                  <c:v>Kadın</c:v>
                </c:pt>
                <c:pt idx="3">
                  <c:v>Erkek</c:v>
                </c:pt>
                <c:pt idx="4">
                  <c:v>Kadın</c:v>
                </c:pt>
                <c:pt idx="5">
                  <c:v>Erkek</c:v>
                </c:pt>
                <c:pt idx="6">
                  <c:v>Kadın</c:v>
                </c:pt>
                <c:pt idx="7">
                  <c:v>Erkek</c:v>
                </c:pt>
                <c:pt idx="8">
                  <c:v>Kadın</c:v>
                </c:pt>
                <c:pt idx="9">
                  <c:v>Erkek</c:v>
                </c:pt>
              </c:strCache>
            </c:strRef>
          </c:cat>
          <c:val>
            <c:numRef>
              <c:f>Sheet1!$F$3:$F$12</c:f>
              <c:numCache>
                <c:formatCode>0.0</c:formatCode>
                <c:ptCount val="10"/>
                <c:pt idx="0" formatCode="General">
                  <c:v>3.2</c:v>
                </c:pt>
                <c:pt idx="1">
                  <c:v>5</c:v>
                </c:pt>
                <c:pt idx="2" formatCode="General">
                  <c:v>10.8</c:v>
                </c:pt>
                <c:pt idx="3" formatCode="General">
                  <c:v>13.9</c:v>
                </c:pt>
                <c:pt idx="4" formatCode="General">
                  <c:v>22.1</c:v>
                </c:pt>
                <c:pt idx="5" formatCode="General">
                  <c:v>33.1</c:v>
                </c:pt>
                <c:pt idx="6" formatCode="General">
                  <c:v>20.7</c:v>
                </c:pt>
                <c:pt idx="7" formatCode="General">
                  <c:v>18.899999999999999</c:v>
                </c:pt>
                <c:pt idx="8" formatCode="General">
                  <c:v>39.200000000000003</c:v>
                </c:pt>
                <c:pt idx="9" formatCode="General">
                  <c:v>42.2</c:v>
                </c:pt>
              </c:numCache>
            </c:numRef>
          </c:val>
        </c:ser>
        <c:ser>
          <c:idx val="3"/>
          <c:order val="4"/>
          <c:tx>
            <c:strRef>
              <c:f>Sheet1!$G$2</c:f>
              <c:strCache>
                <c:ptCount val="1"/>
                <c:pt idx="0">
                  <c:v>Kesinlikle Katılmıyorum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Sheet1!$B$3:$B$12</c:f>
              <c:strCache>
                <c:ptCount val="10"/>
                <c:pt idx="0">
                  <c:v>Kadın</c:v>
                </c:pt>
                <c:pt idx="1">
                  <c:v>Erkek</c:v>
                </c:pt>
                <c:pt idx="2">
                  <c:v>Kadın</c:v>
                </c:pt>
                <c:pt idx="3">
                  <c:v>Erkek</c:v>
                </c:pt>
                <c:pt idx="4">
                  <c:v>Kadın</c:v>
                </c:pt>
                <c:pt idx="5">
                  <c:v>Erkek</c:v>
                </c:pt>
                <c:pt idx="6">
                  <c:v>Kadın</c:v>
                </c:pt>
                <c:pt idx="7">
                  <c:v>Erkek</c:v>
                </c:pt>
                <c:pt idx="8">
                  <c:v>Kadın</c:v>
                </c:pt>
                <c:pt idx="9">
                  <c:v>Erkek</c:v>
                </c:pt>
              </c:strCache>
            </c:strRef>
          </c:cat>
          <c:val>
            <c:numRef>
              <c:f>Sheet1!$G$3:$G$12</c:f>
              <c:numCache>
                <c:formatCode>General</c:formatCode>
                <c:ptCount val="10"/>
                <c:pt idx="0">
                  <c:v>4.4000000000000004</c:v>
                </c:pt>
                <c:pt idx="1">
                  <c:v>5.8</c:v>
                </c:pt>
                <c:pt idx="2">
                  <c:v>10.200000000000001</c:v>
                </c:pt>
                <c:pt idx="3">
                  <c:v>13.7</c:v>
                </c:pt>
                <c:pt idx="4">
                  <c:v>14.1</c:v>
                </c:pt>
                <c:pt idx="5">
                  <c:v>16.899999999999999</c:v>
                </c:pt>
                <c:pt idx="6">
                  <c:v>34.5</c:v>
                </c:pt>
                <c:pt idx="7">
                  <c:v>27.1</c:v>
                </c:pt>
                <c:pt idx="8">
                  <c:v>39.200000000000003</c:v>
                </c:pt>
                <c:pt idx="9">
                  <c:v>27.5</c:v>
                </c:pt>
              </c:numCache>
            </c:numRef>
          </c:val>
        </c:ser>
        <c:dLbls>
          <c:showVal val="1"/>
        </c:dLbls>
        <c:gapWidth val="30"/>
        <c:overlap val="100"/>
        <c:axId val="74826496"/>
        <c:axId val="74828032"/>
      </c:barChart>
      <c:catAx>
        <c:axId val="74826496"/>
        <c:scaling>
          <c:orientation val="maxMin"/>
        </c:scaling>
        <c:axPos val="l"/>
        <c:numFmt formatCode="General" sourceLinked="1"/>
        <c:tickLblPos val="nextTo"/>
        <c:spPr>
          <a:ln w="316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 rtl="1">
              <a:defRPr/>
            </a:pPr>
            <a:endParaRPr lang="tr-TR"/>
          </a:p>
        </c:txPr>
        <c:crossAx val="74828032"/>
        <c:crosses val="autoZero"/>
        <c:auto val="1"/>
        <c:lblAlgn val="ctr"/>
        <c:lblOffset val="100"/>
        <c:tickLblSkip val="1"/>
        <c:tickMarkSkip val="1"/>
      </c:catAx>
      <c:valAx>
        <c:axId val="74828032"/>
        <c:scaling>
          <c:orientation val="minMax"/>
          <c:max val="100"/>
          <c:min val="0"/>
        </c:scaling>
        <c:delete val="1"/>
        <c:axPos val="t"/>
        <c:numFmt formatCode="General" sourceLinked="1"/>
        <c:tickLblPos val="none"/>
        <c:crossAx val="74826496"/>
        <c:crosses val="autoZero"/>
        <c:crossBetween val="between"/>
      </c:valAx>
      <c:spPr>
        <a:noFill/>
        <a:ln w="25320">
          <a:noFill/>
        </a:ln>
      </c:spPr>
    </c:plotArea>
    <c:legend>
      <c:legendPos val="b"/>
      <c:layout>
        <c:manualLayout>
          <c:xMode val="edge"/>
          <c:yMode val="edge"/>
          <c:x val="3.1407487970853992E-2"/>
          <c:y val="0.93853698389646778"/>
          <c:w val="0.9438151433632066"/>
          <c:h val="6.1463016103531422E-2"/>
        </c:manualLayout>
      </c:layout>
      <c:spPr>
        <a:noFill/>
        <a:ln w="25320">
          <a:noFill/>
        </a:ln>
      </c:spPr>
    </c:legend>
    <c:plotVisOnly val="1"/>
    <c:dispBlanksAs val="gap"/>
  </c:chart>
  <c:spPr>
    <a:noFill/>
    <a:ln>
      <a:noFill/>
    </a:ln>
  </c:spPr>
  <c:txPr>
    <a:bodyPr/>
    <a:lstStyle/>
    <a:p>
      <a:pPr>
        <a:defRPr sz="1000" b="0" i="0" u="none" strike="noStrike" baseline="0">
          <a:solidFill>
            <a:schemeClr val="tx1"/>
          </a:solidFill>
          <a:latin typeface="Verdana"/>
          <a:ea typeface="Verdana"/>
          <a:cs typeface="Verdana"/>
        </a:defRPr>
      </a:pPr>
      <a:endParaRPr lang="tr-TR"/>
    </a:p>
  </c:txPr>
  <c:externalData r:id="rId1"/>
  <c:userShapes r:id="rId2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27387877452362636"/>
          <c:y val="3.465346534653465E-2"/>
          <c:w val="0.67161271186650762"/>
          <c:h val="0.83904346648410122"/>
        </c:manualLayout>
      </c:layout>
      <c:barChart>
        <c:barDir val="bar"/>
        <c:grouping val="percentStacked"/>
        <c:ser>
          <c:idx val="0"/>
          <c:order val="0"/>
          <c:tx>
            <c:strRef>
              <c:f>Sayfa1!$B$17</c:f>
              <c:strCache>
                <c:ptCount val="1"/>
                <c:pt idx="0">
                  <c:v>Kesinlikle katılıyorum</c:v>
                </c:pt>
              </c:strCache>
            </c:strRef>
          </c:tx>
          <c:spPr>
            <a:solidFill>
              <a:srgbClr val="00808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Sayfa1!$A$18:$A$20</c:f>
              <c:strCache>
                <c:ptCount val="3"/>
                <c:pt idx="0">
                  <c:v>Sadece evli çiftler çocuk sahibi olmalıdır</c:v>
                </c:pt>
                <c:pt idx="1">
                  <c:v>Eşcinsel birliktelikler toplumumuza aykırıdır</c:v>
                </c:pt>
                <c:pt idx="2">
                  <c:v>Çiftlerin evlenme niyeti olmasa da birlikte yaşamaları kabul edilebilir</c:v>
                </c:pt>
              </c:strCache>
            </c:strRef>
          </c:cat>
          <c:val>
            <c:numRef>
              <c:f>Sayfa1!$B$18:$B$20</c:f>
              <c:numCache>
                <c:formatCode>0.0</c:formatCode>
                <c:ptCount val="3"/>
                <c:pt idx="0">
                  <c:v>38.6</c:v>
                </c:pt>
                <c:pt idx="1">
                  <c:v>30.6</c:v>
                </c:pt>
                <c:pt idx="2">
                  <c:v>6</c:v>
                </c:pt>
              </c:numCache>
            </c:numRef>
          </c:val>
        </c:ser>
        <c:ser>
          <c:idx val="1"/>
          <c:order val="1"/>
          <c:tx>
            <c:strRef>
              <c:f>Sayfa1!$C$17</c:f>
              <c:strCache>
                <c:ptCount val="1"/>
                <c:pt idx="0">
                  <c:v>Katılıyorum</c:v>
                </c:pt>
              </c:strCache>
            </c:strRef>
          </c:tx>
          <c:spPr>
            <a:solidFill>
              <a:srgbClr val="72BFC5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Sayfa1!$A$18:$A$20</c:f>
              <c:strCache>
                <c:ptCount val="3"/>
                <c:pt idx="0">
                  <c:v>Sadece evli çiftler çocuk sahibi olmalıdır</c:v>
                </c:pt>
                <c:pt idx="1">
                  <c:v>Eşcinsel birliktelikler toplumumuza aykırıdır</c:v>
                </c:pt>
                <c:pt idx="2">
                  <c:v>Çiftlerin evlenme niyeti olmasa da birlikte yaşamaları kabul edilebilir</c:v>
                </c:pt>
              </c:strCache>
            </c:strRef>
          </c:cat>
          <c:val>
            <c:numRef>
              <c:f>Sayfa1!$C$18:$C$20</c:f>
              <c:numCache>
                <c:formatCode>0.0</c:formatCode>
                <c:ptCount val="3"/>
                <c:pt idx="0">
                  <c:v>40.4</c:v>
                </c:pt>
                <c:pt idx="1">
                  <c:v>33.5</c:v>
                </c:pt>
                <c:pt idx="2">
                  <c:v>17.7</c:v>
                </c:pt>
              </c:numCache>
            </c:numRef>
          </c:val>
        </c:ser>
        <c:ser>
          <c:idx val="2"/>
          <c:order val="2"/>
          <c:tx>
            <c:strRef>
              <c:f>Sayfa1!$D$17</c:f>
              <c:strCache>
                <c:ptCount val="1"/>
                <c:pt idx="0">
                  <c:v>Ne katılıyorum ne katılmıyorum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Sayfa1!$A$18:$A$20</c:f>
              <c:strCache>
                <c:ptCount val="3"/>
                <c:pt idx="0">
                  <c:v>Sadece evli çiftler çocuk sahibi olmalıdır</c:v>
                </c:pt>
                <c:pt idx="1">
                  <c:v>Eşcinsel birliktelikler toplumumuza aykırıdır</c:v>
                </c:pt>
                <c:pt idx="2">
                  <c:v>Çiftlerin evlenme niyeti olmasa da birlikte yaşamaları kabul edilebilir</c:v>
                </c:pt>
              </c:strCache>
            </c:strRef>
          </c:cat>
          <c:val>
            <c:numRef>
              <c:f>Sayfa1!$D$18:$D$20</c:f>
              <c:numCache>
                <c:formatCode>0.0</c:formatCode>
                <c:ptCount val="3"/>
                <c:pt idx="0">
                  <c:v>9.5</c:v>
                </c:pt>
                <c:pt idx="1">
                  <c:v>18.100000000000001</c:v>
                </c:pt>
                <c:pt idx="2">
                  <c:v>18.600000000000001</c:v>
                </c:pt>
              </c:numCache>
            </c:numRef>
          </c:val>
        </c:ser>
        <c:ser>
          <c:idx val="3"/>
          <c:order val="3"/>
          <c:tx>
            <c:strRef>
              <c:f>Sayfa1!$E$17</c:f>
              <c:strCache>
                <c:ptCount val="1"/>
                <c:pt idx="0">
                  <c:v>Katılmıyorum</c:v>
                </c:pt>
              </c:strCache>
            </c:strRef>
          </c:tx>
          <c:spPr>
            <a:solidFill>
              <a:srgbClr val="FF9900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Sayfa1!$A$18:$A$20</c:f>
              <c:strCache>
                <c:ptCount val="3"/>
                <c:pt idx="0">
                  <c:v>Sadece evli çiftler çocuk sahibi olmalıdır</c:v>
                </c:pt>
                <c:pt idx="1">
                  <c:v>Eşcinsel birliktelikler toplumumuza aykırıdır</c:v>
                </c:pt>
                <c:pt idx="2">
                  <c:v>Çiftlerin evlenme niyeti olmasa da birlikte yaşamaları kabul edilebilir</c:v>
                </c:pt>
              </c:strCache>
            </c:strRef>
          </c:cat>
          <c:val>
            <c:numRef>
              <c:f>Sayfa1!$E$18:$E$20</c:f>
              <c:numCache>
                <c:formatCode>0.0</c:formatCode>
                <c:ptCount val="3"/>
                <c:pt idx="0">
                  <c:v>6.7</c:v>
                </c:pt>
                <c:pt idx="1">
                  <c:v>8.4</c:v>
                </c:pt>
                <c:pt idx="2">
                  <c:v>30.6</c:v>
                </c:pt>
              </c:numCache>
            </c:numRef>
          </c:val>
        </c:ser>
        <c:ser>
          <c:idx val="4"/>
          <c:order val="4"/>
          <c:tx>
            <c:strRef>
              <c:f>Sayfa1!$F$17</c:f>
              <c:strCache>
                <c:ptCount val="1"/>
                <c:pt idx="0">
                  <c:v>Kesinlikle katılmıyorum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Sayfa1!$A$18:$A$20</c:f>
              <c:strCache>
                <c:ptCount val="3"/>
                <c:pt idx="0">
                  <c:v>Sadece evli çiftler çocuk sahibi olmalıdır</c:v>
                </c:pt>
                <c:pt idx="1">
                  <c:v>Eşcinsel birliktelikler toplumumuza aykırıdır</c:v>
                </c:pt>
                <c:pt idx="2">
                  <c:v>Çiftlerin evlenme niyeti olmasa da birlikte yaşamaları kabul edilebilir</c:v>
                </c:pt>
              </c:strCache>
            </c:strRef>
          </c:cat>
          <c:val>
            <c:numRef>
              <c:f>Sayfa1!$F$18:$F$20</c:f>
              <c:numCache>
                <c:formatCode>0.0</c:formatCode>
                <c:ptCount val="3"/>
                <c:pt idx="0">
                  <c:v>4.8</c:v>
                </c:pt>
                <c:pt idx="1">
                  <c:v>9.4</c:v>
                </c:pt>
                <c:pt idx="2">
                  <c:v>27.1</c:v>
                </c:pt>
              </c:numCache>
            </c:numRef>
          </c:val>
        </c:ser>
        <c:dLbls>
          <c:showVal val="1"/>
        </c:dLbls>
        <c:gapWidth val="30"/>
        <c:overlap val="100"/>
        <c:axId val="74901760"/>
        <c:axId val="74924032"/>
      </c:barChart>
      <c:catAx>
        <c:axId val="74901760"/>
        <c:scaling>
          <c:orientation val="maxMin"/>
        </c:scaling>
        <c:axPos val="l"/>
        <c:numFmt formatCode="General" sourceLinked="1"/>
        <c:tickLblPos val="nextTo"/>
        <c:txPr>
          <a:bodyPr/>
          <a:lstStyle/>
          <a:p>
            <a:pPr>
              <a:defRPr sz="1050"/>
            </a:pPr>
            <a:endParaRPr lang="tr-TR"/>
          </a:p>
        </c:txPr>
        <c:crossAx val="74924032"/>
        <c:crosses val="autoZero"/>
        <c:auto val="1"/>
        <c:lblAlgn val="ctr"/>
        <c:lblOffset val="100"/>
      </c:catAx>
      <c:valAx>
        <c:axId val="74924032"/>
        <c:scaling>
          <c:orientation val="minMax"/>
        </c:scaling>
        <c:delete val="1"/>
        <c:axPos val="t"/>
        <c:numFmt formatCode="0%" sourceLinked="1"/>
        <c:tickLblPos val="none"/>
        <c:crossAx val="74901760"/>
        <c:crosses val="autoZero"/>
        <c:crossBetween val="between"/>
      </c:valAx>
      <c:spPr>
        <a:noFill/>
        <a:ln w="25408">
          <a:noFill/>
        </a:ln>
      </c:spPr>
    </c:plotArea>
    <c:legend>
      <c:legendPos val="b"/>
      <c:layout>
        <c:manualLayout>
          <c:xMode val="edge"/>
          <c:yMode val="edge"/>
          <c:x val="3.7013308833657381E-2"/>
          <c:y val="0.92129341381567575"/>
          <c:w val="0.96069126289039208"/>
          <c:h val="5.6732338082934687E-2"/>
        </c:manualLayout>
      </c:layout>
    </c:legend>
    <c:plotVisOnly val="1"/>
    <c:dispBlanksAs val="gap"/>
  </c:chart>
  <c:txPr>
    <a:bodyPr/>
    <a:lstStyle/>
    <a:p>
      <a:pPr>
        <a:defRPr sz="1100">
          <a:latin typeface="+mj-lt"/>
        </a:defRPr>
      </a:pPr>
      <a:endParaRPr lang="tr-TR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autoTitleDeleted val="1"/>
    <c:plotArea>
      <c:layout>
        <c:manualLayout>
          <c:layoutTarget val="inner"/>
          <c:xMode val="edge"/>
          <c:yMode val="edge"/>
          <c:x val="0.39013797739372191"/>
          <c:y val="0"/>
          <c:w val="0.60986202260628264"/>
          <c:h val="0.92835871822921268"/>
        </c:manualLayout>
      </c:layout>
      <c:barChart>
        <c:barDir val="bar"/>
        <c:grouping val="stacked"/>
        <c:ser>
          <c:idx val="5"/>
          <c:order val="0"/>
          <c:tx>
            <c:strRef>
              <c:f>Sheet1!$C$2</c:f>
              <c:strCache>
                <c:ptCount val="1"/>
                <c:pt idx="0">
                  <c:v>Kesinlikle Katılıyorum</c:v>
                </c:pt>
              </c:strCache>
            </c:strRef>
          </c:tx>
          <c:spPr>
            <a:solidFill>
              <a:srgbClr val="008080"/>
            </a:solidFill>
            <a:ln w="25320">
              <a:noFill/>
            </a:ln>
          </c:spPr>
          <c:dLbls>
            <c:spPr>
              <a:noFill/>
              <a:ln w="25320">
                <a:noFill/>
              </a:ln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Sheet1!$B$3:$B$12</c:f>
              <c:strCache>
                <c:ptCount val="10"/>
                <c:pt idx="0">
                  <c:v>Kadın</c:v>
                </c:pt>
                <c:pt idx="1">
                  <c:v>Erkek</c:v>
                </c:pt>
                <c:pt idx="2">
                  <c:v>Kadın</c:v>
                </c:pt>
                <c:pt idx="3">
                  <c:v>Erkek</c:v>
                </c:pt>
                <c:pt idx="4">
                  <c:v>Kadın</c:v>
                </c:pt>
                <c:pt idx="5">
                  <c:v>Erkek</c:v>
                </c:pt>
                <c:pt idx="6">
                  <c:v>Kadın</c:v>
                </c:pt>
                <c:pt idx="7">
                  <c:v>Erkek</c:v>
                </c:pt>
                <c:pt idx="8">
                  <c:v>Kadın</c:v>
                </c:pt>
                <c:pt idx="9">
                  <c:v>Erkek</c:v>
                </c:pt>
              </c:strCache>
            </c:strRef>
          </c:cat>
          <c:val>
            <c:numRef>
              <c:f>Sheet1!$C$3:$C$12</c:f>
              <c:numCache>
                <c:formatCode>0.0</c:formatCode>
                <c:ptCount val="10"/>
                <c:pt idx="0">
                  <c:v>44.6</c:v>
                </c:pt>
                <c:pt idx="1">
                  <c:v>30.9</c:v>
                </c:pt>
                <c:pt idx="2">
                  <c:v>28.1</c:v>
                </c:pt>
                <c:pt idx="3">
                  <c:v>15.3</c:v>
                </c:pt>
                <c:pt idx="4">
                  <c:v>24.9</c:v>
                </c:pt>
                <c:pt idx="5">
                  <c:v>16.899999999999999</c:v>
                </c:pt>
                <c:pt idx="6">
                  <c:v>4.8</c:v>
                </c:pt>
                <c:pt idx="7">
                  <c:v>17.899999999999999</c:v>
                </c:pt>
                <c:pt idx="8">
                  <c:v>1.6</c:v>
                </c:pt>
                <c:pt idx="9">
                  <c:v>2.6</c:v>
                </c:pt>
              </c:numCache>
            </c:numRef>
          </c:val>
        </c:ser>
        <c:ser>
          <c:idx val="0"/>
          <c:order val="1"/>
          <c:tx>
            <c:strRef>
              <c:f>Sheet1!$D$2</c:f>
              <c:strCache>
                <c:ptCount val="1"/>
                <c:pt idx="0">
                  <c:v>Katılıyorum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Sheet1!$B$3:$B$12</c:f>
              <c:strCache>
                <c:ptCount val="10"/>
                <c:pt idx="0">
                  <c:v>Kadın</c:v>
                </c:pt>
                <c:pt idx="1">
                  <c:v>Erkek</c:v>
                </c:pt>
                <c:pt idx="2">
                  <c:v>Kadın</c:v>
                </c:pt>
                <c:pt idx="3">
                  <c:v>Erkek</c:v>
                </c:pt>
                <c:pt idx="4">
                  <c:v>Kadın</c:v>
                </c:pt>
                <c:pt idx="5">
                  <c:v>Erkek</c:v>
                </c:pt>
                <c:pt idx="6">
                  <c:v>Kadın</c:v>
                </c:pt>
                <c:pt idx="7">
                  <c:v>Erkek</c:v>
                </c:pt>
                <c:pt idx="8">
                  <c:v>Kadın</c:v>
                </c:pt>
                <c:pt idx="9">
                  <c:v>Erkek</c:v>
                </c:pt>
              </c:strCache>
            </c:strRef>
          </c:cat>
          <c:val>
            <c:numRef>
              <c:f>Sheet1!$D$3:$D$12</c:f>
              <c:numCache>
                <c:formatCode>0.0</c:formatCode>
                <c:ptCount val="10"/>
                <c:pt idx="0">
                  <c:v>44.6</c:v>
                </c:pt>
                <c:pt idx="1">
                  <c:v>52.6</c:v>
                </c:pt>
                <c:pt idx="2">
                  <c:v>43.6</c:v>
                </c:pt>
                <c:pt idx="3">
                  <c:v>41</c:v>
                </c:pt>
                <c:pt idx="4">
                  <c:v>38</c:v>
                </c:pt>
                <c:pt idx="5">
                  <c:v>45.4</c:v>
                </c:pt>
                <c:pt idx="6">
                  <c:v>22.9</c:v>
                </c:pt>
                <c:pt idx="7">
                  <c:v>32.1</c:v>
                </c:pt>
                <c:pt idx="8">
                  <c:v>7.6</c:v>
                </c:pt>
                <c:pt idx="9">
                  <c:v>12</c:v>
                </c:pt>
              </c:numCache>
            </c:numRef>
          </c:val>
        </c:ser>
        <c:ser>
          <c:idx val="1"/>
          <c:order val="2"/>
          <c:tx>
            <c:strRef>
              <c:f>Sheet1!$E$2</c:f>
              <c:strCache>
                <c:ptCount val="1"/>
                <c:pt idx="0">
                  <c:v>Ne Katılıyorum Ne Katılmıyorum </c:v>
                </c:pt>
              </c:strCache>
            </c:strRef>
          </c:tx>
          <c:spPr>
            <a:solidFill>
              <a:schemeClr val="bg2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tx1"/>
                    </a:solidFill>
                  </a:defRPr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Sheet1!$B$3:$B$12</c:f>
              <c:strCache>
                <c:ptCount val="10"/>
                <c:pt idx="0">
                  <c:v>Kadın</c:v>
                </c:pt>
                <c:pt idx="1">
                  <c:v>Erkek</c:v>
                </c:pt>
                <c:pt idx="2">
                  <c:v>Kadın</c:v>
                </c:pt>
                <c:pt idx="3">
                  <c:v>Erkek</c:v>
                </c:pt>
                <c:pt idx="4">
                  <c:v>Kadın</c:v>
                </c:pt>
                <c:pt idx="5">
                  <c:v>Erkek</c:v>
                </c:pt>
                <c:pt idx="6">
                  <c:v>Kadın</c:v>
                </c:pt>
                <c:pt idx="7">
                  <c:v>Erkek</c:v>
                </c:pt>
                <c:pt idx="8">
                  <c:v>Kadın</c:v>
                </c:pt>
                <c:pt idx="9">
                  <c:v>Erkek</c:v>
                </c:pt>
              </c:strCache>
            </c:strRef>
          </c:cat>
          <c:val>
            <c:numRef>
              <c:f>Sheet1!$E$3:$E$12</c:f>
              <c:numCache>
                <c:formatCode>0.0</c:formatCode>
                <c:ptCount val="10"/>
                <c:pt idx="0">
                  <c:v>8.2000000000000011</c:v>
                </c:pt>
                <c:pt idx="1">
                  <c:v>12.7</c:v>
                </c:pt>
                <c:pt idx="2">
                  <c:v>18.899999999999999</c:v>
                </c:pt>
                <c:pt idx="3">
                  <c:v>26.1</c:v>
                </c:pt>
                <c:pt idx="4">
                  <c:v>17.7</c:v>
                </c:pt>
                <c:pt idx="5">
                  <c:v>18.5</c:v>
                </c:pt>
                <c:pt idx="6">
                  <c:v>21.1</c:v>
                </c:pt>
                <c:pt idx="7">
                  <c:v>22.3</c:v>
                </c:pt>
                <c:pt idx="8">
                  <c:v>13.5</c:v>
                </c:pt>
                <c:pt idx="9">
                  <c:v>15.1</c:v>
                </c:pt>
              </c:numCache>
            </c:numRef>
          </c:val>
        </c:ser>
        <c:ser>
          <c:idx val="2"/>
          <c:order val="3"/>
          <c:tx>
            <c:strRef>
              <c:f>Sheet1!$F$2</c:f>
              <c:strCache>
                <c:ptCount val="1"/>
                <c:pt idx="0">
                  <c:v>Katılmıyorum</c:v>
                </c:pt>
              </c:strCache>
            </c:strRef>
          </c:tx>
          <c:spPr>
            <a:solidFill>
              <a:srgbClr val="FF9933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Sheet1!$B$3:$B$12</c:f>
              <c:strCache>
                <c:ptCount val="10"/>
                <c:pt idx="0">
                  <c:v>Kadın</c:v>
                </c:pt>
                <c:pt idx="1">
                  <c:v>Erkek</c:v>
                </c:pt>
                <c:pt idx="2">
                  <c:v>Kadın</c:v>
                </c:pt>
                <c:pt idx="3">
                  <c:v>Erkek</c:v>
                </c:pt>
                <c:pt idx="4">
                  <c:v>Kadın</c:v>
                </c:pt>
                <c:pt idx="5">
                  <c:v>Erkek</c:v>
                </c:pt>
                <c:pt idx="6">
                  <c:v>Kadın</c:v>
                </c:pt>
                <c:pt idx="7">
                  <c:v>Erkek</c:v>
                </c:pt>
                <c:pt idx="8">
                  <c:v>Kadın</c:v>
                </c:pt>
                <c:pt idx="9">
                  <c:v>Erkek</c:v>
                </c:pt>
              </c:strCache>
            </c:strRef>
          </c:cat>
          <c:val>
            <c:numRef>
              <c:f>Sheet1!$F$3:$F$12</c:f>
              <c:numCache>
                <c:formatCode>0.0</c:formatCode>
                <c:ptCount val="10"/>
                <c:pt idx="0">
                  <c:v>0.60000000000000042</c:v>
                </c:pt>
                <c:pt idx="1">
                  <c:v>1.6</c:v>
                </c:pt>
                <c:pt idx="2">
                  <c:v>7</c:v>
                </c:pt>
                <c:pt idx="3">
                  <c:v>13.1</c:v>
                </c:pt>
                <c:pt idx="4">
                  <c:v>14.7</c:v>
                </c:pt>
                <c:pt idx="5">
                  <c:v>13.7</c:v>
                </c:pt>
                <c:pt idx="6">
                  <c:v>27.7</c:v>
                </c:pt>
                <c:pt idx="7">
                  <c:v>18.3</c:v>
                </c:pt>
                <c:pt idx="8">
                  <c:v>27.5</c:v>
                </c:pt>
                <c:pt idx="9">
                  <c:v>35.9</c:v>
                </c:pt>
              </c:numCache>
            </c:numRef>
          </c:val>
        </c:ser>
        <c:ser>
          <c:idx val="3"/>
          <c:order val="4"/>
          <c:tx>
            <c:strRef>
              <c:f>Sheet1!$G$2</c:f>
              <c:strCache>
                <c:ptCount val="1"/>
                <c:pt idx="0">
                  <c:v>Kesinlikle Katılmıyorum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Sheet1!$B$3:$B$12</c:f>
              <c:strCache>
                <c:ptCount val="10"/>
                <c:pt idx="0">
                  <c:v>Kadın</c:v>
                </c:pt>
                <c:pt idx="1">
                  <c:v>Erkek</c:v>
                </c:pt>
                <c:pt idx="2">
                  <c:v>Kadın</c:v>
                </c:pt>
                <c:pt idx="3">
                  <c:v>Erkek</c:v>
                </c:pt>
                <c:pt idx="4">
                  <c:v>Kadın</c:v>
                </c:pt>
                <c:pt idx="5">
                  <c:v>Erkek</c:v>
                </c:pt>
                <c:pt idx="6">
                  <c:v>Kadın</c:v>
                </c:pt>
                <c:pt idx="7">
                  <c:v>Erkek</c:v>
                </c:pt>
                <c:pt idx="8">
                  <c:v>Kadın</c:v>
                </c:pt>
                <c:pt idx="9">
                  <c:v>Erkek</c:v>
                </c:pt>
              </c:strCache>
            </c:strRef>
          </c:cat>
          <c:val>
            <c:numRef>
              <c:f>Sheet1!$G$3:$G$12</c:f>
              <c:numCache>
                <c:formatCode>0.0</c:formatCode>
                <c:ptCount val="10"/>
                <c:pt idx="0">
                  <c:v>2</c:v>
                </c:pt>
                <c:pt idx="1">
                  <c:v>2.2000000000000002</c:v>
                </c:pt>
                <c:pt idx="2">
                  <c:v>2.4</c:v>
                </c:pt>
                <c:pt idx="3">
                  <c:v>4.5999999999999996</c:v>
                </c:pt>
                <c:pt idx="4">
                  <c:v>4.5999999999999996</c:v>
                </c:pt>
                <c:pt idx="5">
                  <c:v>5.6</c:v>
                </c:pt>
                <c:pt idx="6">
                  <c:v>23.5</c:v>
                </c:pt>
                <c:pt idx="7">
                  <c:v>9.4</c:v>
                </c:pt>
                <c:pt idx="8">
                  <c:v>49.8</c:v>
                </c:pt>
                <c:pt idx="9">
                  <c:v>34.300000000000004</c:v>
                </c:pt>
              </c:numCache>
            </c:numRef>
          </c:val>
        </c:ser>
        <c:dLbls>
          <c:showVal val="1"/>
        </c:dLbls>
        <c:gapWidth val="30"/>
        <c:overlap val="100"/>
        <c:axId val="75128192"/>
        <c:axId val="75142272"/>
      </c:barChart>
      <c:catAx>
        <c:axId val="75128192"/>
        <c:scaling>
          <c:orientation val="maxMin"/>
        </c:scaling>
        <c:axPos val="l"/>
        <c:numFmt formatCode="General" sourceLinked="1"/>
        <c:tickLblPos val="nextTo"/>
        <c:spPr>
          <a:ln w="316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 rtl="1">
              <a:defRPr/>
            </a:pPr>
            <a:endParaRPr lang="tr-TR"/>
          </a:p>
        </c:txPr>
        <c:crossAx val="75142272"/>
        <c:crosses val="autoZero"/>
        <c:auto val="1"/>
        <c:lblAlgn val="ctr"/>
        <c:lblOffset val="100"/>
        <c:tickLblSkip val="1"/>
        <c:tickMarkSkip val="1"/>
      </c:catAx>
      <c:valAx>
        <c:axId val="75142272"/>
        <c:scaling>
          <c:orientation val="minMax"/>
          <c:max val="100"/>
          <c:min val="0"/>
        </c:scaling>
        <c:delete val="1"/>
        <c:axPos val="t"/>
        <c:numFmt formatCode="0.0" sourceLinked="1"/>
        <c:tickLblPos val="none"/>
        <c:crossAx val="75128192"/>
        <c:crosses val="autoZero"/>
        <c:crossBetween val="between"/>
      </c:valAx>
      <c:spPr>
        <a:noFill/>
        <a:ln w="25320">
          <a:noFill/>
        </a:ln>
      </c:spPr>
    </c:plotArea>
    <c:legend>
      <c:legendPos val="b"/>
      <c:layout>
        <c:manualLayout>
          <c:xMode val="edge"/>
          <c:yMode val="edge"/>
          <c:x val="3.1407487970853992E-2"/>
          <c:y val="0.93853698389646778"/>
          <c:w val="0.9438151433632066"/>
          <c:h val="6.1463016103531422E-2"/>
        </c:manualLayout>
      </c:layout>
      <c:spPr>
        <a:noFill/>
        <a:ln w="25320">
          <a:noFill/>
        </a:ln>
      </c:spPr>
    </c:legend>
    <c:plotVisOnly val="1"/>
    <c:dispBlanksAs val="gap"/>
  </c:chart>
  <c:spPr>
    <a:noFill/>
    <a:ln>
      <a:noFill/>
    </a:ln>
  </c:spPr>
  <c:txPr>
    <a:bodyPr/>
    <a:lstStyle/>
    <a:p>
      <a:pPr>
        <a:defRPr sz="1000" b="0" i="0" u="none" strike="noStrike" baseline="0">
          <a:solidFill>
            <a:schemeClr val="tx1"/>
          </a:solidFill>
          <a:latin typeface="Verdana"/>
          <a:ea typeface="Verdana"/>
          <a:cs typeface="Verdana"/>
        </a:defRPr>
      </a:pPr>
      <a:endParaRPr lang="tr-TR"/>
    </a:p>
  </c:txPr>
  <c:externalData r:id="rId1"/>
  <c:userShapes r:id="rId2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27387877452362636"/>
          <c:y val="3.465346534653465E-2"/>
          <c:w val="0.67161271186650762"/>
          <c:h val="0.83904346648410122"/>
        </c:manualLayout>
      </c:layout>
      <c:barChart>
        <c:barDir val="bar"/>
        <c:grouping val="percentStacked"/>
        <c:ser>
          <c:idx val="0"/>
          <c:order val="0"/>
          <c:tx>
            <c:strRef>
              <c:f>Sayfa1!$B$17</c:f>
              <c:strCache>
                <c:ptCount val="1"/>
                <c:pt idx="0">
                  <c:v>Kesinlikle katılıyorum</c:v>
                </c:pt>
              </c:strCache>
            </c:strRef>
          </c:tx>
          <c:spPr>
            <a:solidFill>
              <a:srgbClr val="008080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Sayfa1!$A$18:$A$23</c:f>
              <c:strCache>
                <c:ptCount val="6"/>
                <c:pt idx="0">
                  <c:v>Çocuk hastalandığında babalar da işten izin alarak çocuğun bakımını üstlenmelidir.</c:v>
                </c:pt>
                <c:pt idx="1">
                  <c:v>Evin gelirine hem kadın hem erkek katkıda bulunmalıdır</c:v>
                </c:pt>
                <c:pt idx="2">
                  <c:v>Ev ve çocuk bakımını hem erkek hem de kadın üstlenmelidir</c:v>
                </c:pt>
                <c:pt idx="3">
                  <c:v>Doğum sonrasında babalar da doğum izni alabilmelidir.</c:v>
                </c:pt>
                <c:pt idx="4">
                  <c:v>Çalışan bir anne, çalışmayan bir anne kadar çocuğuyla yakın ve güven dolu ilişki kurabilir</c:v>
                </c:pt>
                <c:pt idx="5">
                  <c:v>Babalar da anneler kadar sık çocuk beslemeli/yedirmelidir.</c:v>
                </c:pt>
              </c:strCache>
            </c:strRef>
          </c:cat>
          <c:val>
            <c:numRef>
              <c:f>Sayfa1!$B$18:$B$23</c:f>
              <c:numCache>
                <c:formatCode>0.0</c:formatCode>
                <c:ptCount val="6"/>
                <c:pt idx="0">
                  <c:v>25.8</c:v>
                </c:pt>
                <c:pt idx="1">
                  <c:v>23</c:v>
                </c:pt>
                <c:pt idx="2">
                  <c:v>20.9</c:v>
                </c:pt>
                <c:pt idx="3">
                  <c:v>20.8</c:v>
                </c:pt>
                <c:pt idx="4">
                  <c:v>25.3</c:v>
                </c:pt>
                <c:pt idx="5">
                  <c:v>19.8</c:v>
                </c:pt>
              </c:numCache>
            </c:numRef>
          </c:val>
        </c:ser>
        <c:ser>
          <c:idx val="1"/>
          <c:order val="1"/>
          <c:tx>
            <c:strRef>
              <c:f>Sayfa1!$C$17</c:f>
              <c:strCache>
                <c:ptCount val="1"/>
                <c:pt idx="0">
                  <c:v>Katılıyorum</c:v>
                </c:pt>
              </c:strCache>
            </c:strRef>
          </c:tx>
          <c:spPr>
            <a:solidFill>
              <a:srgbClr val="72BFC5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Sayfa1!$A$18:$A$23</c:f>
              <c:strCache>
                <c:ptCount val="6"/>
                <c:pt idx="0">
                  <c:v>Çocuk hastalandığında babalar da işten izin alarak çocuğun bakımını üstlenmelidir.</c:v>
                </c:pt>
                <c:pt idx="1">
                  <c:v>Evin gelirine hem kadın hem erkek katkıda bulunmalıdır</c:v>
                </c:pt>
                <c:pt idx="2">
                  <c:v>Ev ve çocuk bakımını hem erkek hem de kadın üstlenmelidir</c:v>
                </c:pt>
                <c:pt idx="3">
                  <c:v>Doğum sonrasında babalar da doğum izni alabilmelidir.</c:v>
                </c:pt>
                <c:pt idx="4">
                  <c:v>Çalışan bir anne, çalışmayan bir anne kadar çocuğuyla yakın ve güven dolu ilişki kurabilir</c:v>
                </c:pt>
                <c:pt idx="5">
                  <c:v>Babalar da anneler kadar sık çocuk beslemeli/yedirmelidir.</c:v>
                </c:pt>
              </c:strCache>
            </c:strRef>
          </c:cat>
          <c:val>
            <c:numRef>
              <c:f>Sayfa1!$C$18:$C$23</c:f>
              <c:numCache>
                <c:formatCode>0.0</c:formatCode>
                <c:ptCount val="6"/>
                <c:pt idx="0">
                  <c:v>43.9</c:v>
                </c:pt>
                <c:pt idx="1">
                  <c:v>42.7</c:v>
                </c:pt>
                <c:pt idx="2">
                  <c:v>41.7</c:v>
                </c:pt>
                <c:pt idx="3">
                  <c:v>40.5</c:v>
                </c:pt>
                <c:pt idx="4">
                  <c:v>31.4</c:v>
                </c:pt>
                <c:pt idx="5">
                  <c:v>36.6</c:v>
                </c:pt>
              </c:numCache>
            </c:numRef>
          </c:val>
        </c:ser>
        <c:ser>
          <c:idx val="2"/>
          <c:order val="2"/>
          <c:tx>
            <c:strRef>
              <c:f>Sayfa1!$D$17</c:f>
              <c:strCache>
                <c:ptCount val="1"/>
                <c:pt idx="0">
                  <c:v>Ne katılıyorum ne katılmıyorum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Sayfa1!$A$18:$A$23</c:f>
              <c:strCache>
                <c:ptCount val="6"/>
                <c:pt idx="0">
                  <c:v>Çocuk hastalandığında babalar da işten izin alarak çocuğun bakımını üstlenmelidir.</c:v>
                </c:pt>
                <c:pt idx="1">
                  <c:v>Evin gelirine hem kadın hem erkek katkıda bulunmalıdır</c:v>
                </c:pt>
                <c:pt idx="2">
                  <c:v>Ev ve çocuk bakımını hem erkek hem de kadın üstlenmelidir</c:v>
                </c:pt>
                <c:pt idx="3">
                  <c:v>Doğum sonrasında babalar da doğum izni alabilmelidir.</c:v>
                </c:pt>
                <c:pt idx="4">
                  <c:v>Çalışan bir anne, çalışmayan bir anne kadar çocuğuyla yakın ve güven dolu ilişki kurabilir</c:v>
                </c:pt>
                <c:pt idx="5">
                  <c:v>Babalar da anneler kadar sık çocuk beslemeli/yedirmelidir.</c:v>
                </c:pt>
              </c:strCache>
            </c:strRef>
          </c:cat>
          <c:val>
            <c:numRef>
              <c:f>Sayfa1!$D$18:$D$23</c:f>
              <c:numCache>
                <c:formatCode>0.0</c:formatCode>
                <c:ptCount val="6"/>
                <c:pt idx="0">
                  <c:v>24.5</c:v>
                </c:pt>
                <c:pt idx="1">
                  <c:v>29.6</c:v>
                </c:pt>
                <c:pt idx="2">
                  <c:v>30.2</c:v>
                </c:pt>
                <c:pt idx="3">
                  <c:v>28.9</c:v>
                </c:pt>
                <c:pt idx="4">
                  <c:v>22.3</c:v>
                </c:pt>
                <c:pt idx="5">
                  <c:v>28.5</c:v>
                </c:pt>
              </c:numCache>
            </c:numRef>
          </c:val>
        </c:ser>
        <c:ser>
          <c:idx val="3"/>
          <c:order val="3"/>
          <c:tx>
            <c:strRef>
              <c:f>Sayfa1!$E$17</c:f>
              <c:strCache>
                <c:ptCount val="1"/>
                <c:pt idx="0">
                  <c:v>Katılmıyorum</c:v>
                </c:pt>
              </c:strCache>
            </c:strRef>
          </c:tx>
          <c:spPr>
            <a:solidFill>
              <a:srgbClr val="FF9900"/>
            </a:solidFill>
          </c:spPr>
          <c:dLbls>
            <c:dLbl>
              <c:idx val="0"/>
              <c:layout>
                <c:manualLayout>
                  <c:x val="-7.8776515120500823E-3"/>
                  <c:y val="2.8633554305347178E-3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Sayfa1!$A$18:$A$23</c:f>
              <c:strCache>
                <c:ptCount val="6"/>
                <c:pt idx="0">
                  <c:v>Çocuk hastalandığında babalar da işten izin alarak çocuğun bakımını üstlenmelidir.</c:v>
                </c:pt>
                <c:pt idx="1">
                  <c:v>Evin gelirine hem kadın hem erkek katkıda bulunmalıdır</c:v>
                </c:pt>
                <c:pt idx="2">
                  <c:v>Ev ve çocuk bakımını hem erkek hem de kadın üstlenmelidir</c:v>
                </c:pt>
                <c:pt idx="3">
                  <c:v>Doğum sonrasında babalar da doğum izni alabilmelidir.</c:v>
                </c:pt>
                <c:pt idx="4">
                  <c:v>Çalışan bir anne, çalışmayan bir anne kadar çocuğuyla yakın ve güven dolu ilişki kurabilir</c:v>
                </c:pt>
                <c:pt idx="5">
                  <c:v>Babalar da anneler kadar sık çocuk beslemeli/yedirmelidir.</c:v>
                </c:pt>
              </c:strCache>
            </c:strRef>
          </c:cat>
          <c:val>
            <c:numRef>
              <c:f>Sayfa1!$E$18:$E$23</c:f>
              <c:numCache>
                <c:formatCode>0.0</c:formatCode>
                <c:ptCount val="6"/>
                <c:pt idx="0">
                  <c:v>4.7</c:v>
                </c:pt>
                <c:pt idx="1">
                  <c:v>3.1</c:v>
                </c:pt>
                <c:pt idx="2">
                  <c:v>6.2</c:v>
                </c:pt>
                <c:pt idx="3">
                  <c:v>7.8</c:v>
                </c:pt>
                <c:pt idx="4">
                  <c:v>15.9</c:v>
                </c:pt>
                <c:pt idx="5">
                  <c:v>12.4</c:v>
                </c:pt>
              </c:numCache>
            </c:numRef>
          </c:val>
        </c:ser>
        <c:ser>
          <c:idx val="4"/>
          <c:order val="4"/>
          <c:tx>
            <c:strRef>
              <c:f>Sayfa1!$F$17</c:f>
              <c:strCache>
                <c:ptCount val="1"/>
                <c:pt idx="0">
                  <c:v>Kesinlikle katılmıyorum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Sayfa1!$A$18:$A$23</c:f>
              <c:strCache>
                <c:ptCount val="6"/>
                <c:pt idx="0">
                  <c:v>Çocuk hastalandığında babalar da işten izin alarak çocuğun bakımını üstlenmelidir.</c:v>
                </c:pt>
                <c:pt idx="1">
                  <c:v>Evin gelirine hem kadın hem erkek katkıda bulunmalıdır</c:v>
                </c:pt>
                <c:pt idx="2">
                  <c:v>Ev ve çocuk bakımını hem erkek hem de kadın üstlenmelidir</c:v>
                </c:pt>
                <c:pt idx="3">
                  <c:v>Doğum sonrasında babalar da doğum izni alabilmelidir.</c:v>
                </c:pt>
                <c:pt idx="4">
                  <c:v>Çalışan bir anne, çalışmayan bir anne kadar çocuğuyla yakın ve güven dolu ilişki kurabilir</c:v>
                </c:pt>
                <c:pt idx="5">
                  <c:v>Babalar da anneler kadar sık çocuk beslemeli/yedirmelidir.</c:v>
                </c:pt>
              </c:strCache>
            </c:strRef>
          </c:cat>
          <c:val>
            <c:numRef>
              <c:f>Sayfa1!$F$18:$F$23</c:f>
              <c:numCache>
                <c:formatCode>0.0</c:formatCode>
                <c:ptCount val="6"/>
                <c:pt idx="0">
                  <c:v>1.1000000000000001</c:v>
                </c:pt>
                <c:pt idx="1">
                  <c:v>1.6</c:v>
                </c:pt>
                <c:pt idx="2">
                  <c:v>1</c:v>
                </c:pt>
                <c:pt idx="3">
                  <c:v>2</c:v>
                </c:pt>
                <c:pt idx="4">
                  <c:v>5.0999999999999996</c:v>
                </c:pt>
                <c:pt idx="5">
                  <c:v>2.7</c:v>
                </c:pt>
              </c:numCache>
            </c:numRef>
          </c:val>
        </c:ser>
        <c:dLbls>
          <c:showVal val="1"/>
        </c:dLbls>
        <c:gapWidth val="30"/>
        <c:overlap val="100"/>
        <c:axId val="75367552"/>
        <c:axId val="75369088"/>
      </c:barChart>
      <c:catAx>
        <c:axId val="75367552"/>
        <c:scaling>
          <c:orientation val="maxMin"/>
        </c:scaling>
        <c:axPos val="l"/>
        <c:numFmt formatCode="General" sourceLinked="1"/>
        <c:tickLblPos val="nextTo"/>
        <c:txPr>
          <a:bodyPr/>
          <a:lstStyle/>
          <a:p>
            <a:pPr>
              <a:defRPr sz="1000"/>
            </a:pPr>
            <a:endParaRPr lang="tr-TR"/>
          </a:p>
        </c:txPr>
        <c:crossAx val="75369088"/>
        <c:crosses val="autoZero"/>
        <c:auto val="1"/>
        <c:lblAlgn val="ctr"/>
        <c:lblOffset val="100"/>
      </c:catAx>
      <c:valAx>
        <c:axId val="75369088"/>
        <c:scaling>
          <c:orientation val="minMax"/>
        </c:scaling>
        <c:delete val="1"/>
        <c:axPos val="t"/>
        <c:numFmt formatCode="0%" sourceLinked="1"/>
        <c:tickLblPos val="none"/>
        <c:crossAx val="75367552"/>
        <c:crosses val="autoZero"/>
        <c:crossBetween val="between"/>
      </c:valAx>
      <c:spPr>
        <a:noFill/>
        <a:ln w="25408">
          <a:noFill/>
        </a:ln>
      </c:spPr>
    </c:plotArea>
    <c:legend>
      <c:legendPos val="b"/>
      <c:layout>
        <c:manualLayout>
          <c:xMode val="edge"/>
          <c:yMode val="edge"/>
          <c:x val="7.0339391251193839E-3"/>
          <c:y val="0.92129341381567575"/>
          <c:w val="0.99067063259892996"/>
          <c:h val="5.6732338082934687E-2"/>
        </c:manualLayout>
      </c:layout>
    </c:legend>
    <c:plotVisOnly val="1"/>
    <c:dispBlanksAs val="gap"/>
  </c:chart>
  <c:txPr>
    <a:bodyPr/>
    <a:lstStyle/>
    <a:p>
      <a:pPr>
        <a:defRPr sz="1050">
          <a:latin typeface="+mj-lt"/>
        </a:defRPr>
      </a:pPr>
      <a:endParaRPr lang="tr-TR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27387877452362636"/>
          <c:y val="3.465346534653465E-2"/>
          <c:w val="0.67161271186650762"/>
          <c:h val="0.83904346648410122"/>
        </c:manualLayout>
      </c:layout>
      <c:barChart>
        <c:barDir val="bar"/>
        <c:grouping val="percentStacked"/>
        <c:ser>
          <c:idx val="0"/>
          <c:order val="0"/>
          <c:tx>
            <c:strRef>
              <c:f>Sayfa1!$B$17</c:f>
              <c:strCache>
                <c:ptCount val="1"/>
                <c:pt idx="0">
                  <c:v>Kesinlikle katılıyorum</c:v>
                </c:pt>
              </c:strCache>
            </c:strRef>
          </c:tx>
          <c:spPr>
            <a:solidFill>
              <a:srgbClr val="00808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Sayfa1!$A$18:$A$23</c:f>
              <c:strCache>
                <c:ptCount val="6"/>
                <c:pt idx="0">
                  <c:v>Babalar da anneler kadar sık çocuk altı değiştirmelidir.</c:v>
                </c:pt>
                <c:pt idx="1">
                  <c:v>Çoğu kadın bir işte çalışmayı istese de, öncelikle bir aile ve çocuk sahibi olmak ister</c:v>
                </c:pt>
                <c:pt idx="2">
                  <c:v>Okul öncesi yaştaki bir çocuk, annesinin çalışmasından kötü etkilenebilir</c:v>
                </c:pt>
                <c:pt idx="3">
                  <c:v>Ev kadını olmak bir işte çalışmak kadar tatmin edicidir</c:v>
                </c:pt>
                <c:pt idx="4">
                  <c:v>Erkeğin işi para kazanmak, kadının işi eve ve çocuklara bakmaktır</c:v>
                </c:pt>
                <c:pt idx="5">
                  <c:v>Bir kadın çalışırsa bütün ailesi bundan zarar görür</c:v>
                </c:pt>
              </c:strCache>
            </c:strRef>
          </c:cat>
          <c:val>
            <c:numRef>
              <c:f>Sayfa1!$B$18:$B$23</c:f>
              <c:numCache>
                <c:formatCode>0.0</c:formatCode>
                <c:ptCount val="6"/>
                <c:pt idx="0">
                  <c:v>16.899999999999999</c:v>
                </c:pt>
                <c:pt idx="1">
                  <c:v>12</c:v>
                </c:pt>
                <c:pt idx="2">
                  <c:v>8.5</c:v>
                </c:pt>
                <c:pt idx="3">
                  <c:v>7.3</c:v>
                </c:pt>
                <c:pt idx="4">
                  <c:v>7</c:v>
                </c:pt>
                <c:pt idx="5">
                  <c:v>4.8</c:v>
                </c:pt>
              </c:numCache>
            </c:numRef>
          </c:val>
        </c:ser>
        <c:ser>
          <c:idx val="1"/>
          <c:order val="1"/>
          <c:tx>
            <c:strRef>
              <c:f>Sayfa1!$C$17</c:f>
              <c:strCache>
                <c:ptCount val="1"/>
                <c:pt idx="0">
                  <c:v>Katılıyorum</c:v>
                </c:pt>
              </c:strCache>
            </c:strRef>
          </c:tx>
          <c:spPr>
            <a:solidFill>
              <a:srgbClr val="72BFC5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Sayfa1!$A$18:$A$23</c:f>
              <c:strCache>
                <c:ptCount val="6"/>
                <c:pt idx="0">
                  <c:v>Babalar da anneler kadar sık çocuk altı değiştirmelidir.</c:v>
                </c:pt>
                <c:pt idx="1">
                  <c:v>Çoğu kadın bir işte çalışmayı istese de, öncelikle bir aile ve çocuk sahibi olmak ister</c:v>
                </c:pt>
                <c:pt idx="2">
                  <c:v>Okul öncesi yaştaki bir çocuk, annesinin çalışmasından kötü etkilenebilir</c:v>
                </c:pt>
                <c:pt idx="3">
                  <c:v>Ev kadını olmak bir işte çalışmak kadar tatmin edicidir</c:v>
                </c:pt>
                <c:pt idx="4">
                  <c:v>Erkeğin işi para kazanmak, kadının işi eve ve çocuklara bakmaktır</c:v>
                </c:pt>
                <c:pt idx="5">
                  <c:v>Bir kadın çalışırsa bütün ailesi bundan zarar görür</c:v>
                </c:pt>
              </c:strCache>
            </c:strRef>
          </c:cat>
          <c:val>
            <c:numRef>
              <c:f>Sayfa1!$C$18:$C$23</c:f>
              <c:numCache>
                <c:formatCode>0.0</c:formatCode>
                <c:ptCount val="6"/>
                <c:pt idx="0">
                  <c:v>29.6</c:v>
                </c:pt>
                <c:pt idx="1">
                  <c:v>33.6</c:v>
                </c:pt>
                <c:pt idx="2">
                  <c:v>28.5</c:v>
                </c:pt>
                <c:pt idx="3">
                  <c:v>24</c:v>
                </c:pt>
                <c:pt idx="4">
                  <c:v>18.8</c:v>
                </c:pt>
                <c:pt idx="5">
                  <c:v>12.8</c:v>
                </c:pt>
              </c:numCache>
            </c:numRef>
          </c:val>
        </c:ser>
        <c:ser>
          <c:idx val="2"/>
          <c:order val="2"/>
          <c:tx>
            <c:strRef>
              <c:f>Sayfa1!$D$17</c:f>
              <c:strCache>
                <c:ptCount val="1"/>
                <c:pt idx="0">
                  <c:v>Ne katılıyorum ne katılmıyorum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Sayfa1!$A$18:$A$23</c:f>
              <c:strCache>
                <c:ptCount val="6"/>
                <c:pt idx="0">
                  <c:v>Babalar da anneler kadar sık çocuk altı değiştirmelidir.</c:v>
                </c:pt>
                <c:pt idx="1">
                  <c:v>Çoğu kadın bir işte çalışmayı istese de, öncelikle bir aile ve çocuk sahibi olmak ister</c:v>
                </c:pt>
                <c:pt idx="2">
                  <c:v>Okul öncesi yaştaki bir çocuk, annesinin çalışmasından kötü etkilenebilir</c:v>
                </c:pt>
                <c:pt idx="3">
                  <c:v>Ev kadını olmak bir işte çalışmak kadar tatmin edicidir</c:v>
                </c:pt>
                <c:pt idx="4">
                  <c:v>Erkeğin işi para kazanmak, kadının işi eve ve çocuklara bakmaktır</c:v>
                </c:pt>
                <c:pt idx="5">
                  <c:v>Bir kadın çalışırsa bütün ailesi bundan zarar görür</c:v>
                </c:pt>
              </c:strCache>
            </c:strRef>
          </c:cat>
          <c:val>
            <c:numRef>
              <c:f>Sayfa1!$D$18:$D$23</c:f>
              <c:numCache>
                <c:formatCode>0.0</c:formatCode>
                <c:ptCount val="6"/>
                <c:pt idx="0">
                  <c:v>32.800000000000004</c:v>
                </c:pt>
                <c:pt idx="1">
                  <c:v>38.300000000000004</c:v>
                </c:pt>
                <c:pt idx="2">
                  <c:v>31.9</c:v>
                </c:pt>
                <c:pt idx="3">
                  <c:v>35</c:v>
                </c:pt>
                <c:pt idx="4">
                  <c:v>32.800000000000004</c:v>
                </c:pt>
                <c:pt idx="5">
                  <c:v>27.6</c:v>
                </c:pt>
              </c:numCache>
            </c:numRef>
          </c:val>
        </c:ser>
        <c:ser>
          <c:idx val="3"/>
          <c:order val="3"/>
          <c:tx>
            <c:strRef>
              <c:f>Sayfa1!$E$17</c:f>
              <c:strCache>
                <c:ptCount val="1"/>
                <c:pt idx="0">
                  <c:v>Katılmıyorum</c:v>
                </c:pt>
              </c:strCache>
            </c:strRef>
          </c:tx>
          <c:spPr>
            <a:solidFill>
              <a:srgbClr val="FF9900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Sayfa1!$A$18:$A$23</c:f>
              <c:strCache>
                <c:ptCount val="6"/>
                <c:pt idx="0">
                  <c:v>Babalar da anneler kadar sık çocuk altı değiştirmelidir.</c:v>
                </c:pt>
                <c:pt idx="1">
                  <c:v>Çoğu kadın bir işte çalışmayı istese de, öncelikle bir aile ve çocuk sahibi olmak ister</c:v>
                </c:pt>
                <c:pt idx="2">
                  <c:v>Okul öncesi yaştaki bir çocuk, annesinin çalışmasından kötü etkilenebilir</c:v>
                </c:pt>
                <c:pt idx="3">
                  <c:v>Ev kadını olmak bir işte çalışmak kadar tatmin edicidir</c:v>
                </c:pt>
                <c:pt idx="4">
                  <c:v>Erkeğin işi para kazanmak, kadının işi eve ve çocuklara bakmaktır</c:v>
                </c:pt>
                <c:pt idx="5">
                  <c:v>Bir kadın çalışırsa bütün ailesi bundan zarar görür</c:v>
                </c:pt>
              </c:strCache>
            </c:strRef>
          </c:cat>
          <c:val>
            <c:numRef>
              <c:f>Sayfa1!$E$18:$E$23</c:f>
              <c:numCache>
                <c:formatCode>0.0</c:formatCode>
                <c:ptCount val="6"/>
                <c:pt idx="0">
                  <c:v>16.100000000000001</c:v>
                </c:pt>
                <c:pt idx="1">
                  <c:v>9.4</c:v>
                </c:pt>
                <c:pt idx="2">
                  <c:v>31.9</c:v>
                </c:pt>
                <c:pt idx="3">
                  <c:v>19.5</c:v>
                </c:pt>
                <c:pt idx="4">
                  <c:v>23.5</c:v>
                </c:pt>
                <c:pt idx="5">
                  <c:v>29.1</c:v>
                </c:pt>
              </c:numCache>
            </c:numRef>
          </c:val>
        </c:ser>
        <c:ser>
          <c:idx val="4"/>
          <c:order val="4"/>
          <c:tx>
            <c:strRef>
              <c:f>Sayfa1!$F$17</c:f>
              <c:strCache>
                <c:ptCount val="1"/>
                <c:pt idx="0">
                  <c:v>Kesinlikle katılmıyorum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Sayfa1!$A$18:$A$23</c:f>
              <c:strCache>
                <c:ptCount val="6"/>
                <c:pt idx="0">
                  <c:v>Babalar da anneler kadar sık çocuk altı değiştirmelidir.</c:v>
                </c:pt>
                <c:pt idx="1">
                  <c:v>Çoğu kadın bir işte çalışmayı istese de, öncelikle bir aile ve çocuk sahibi olmak ister</c:v>
                </c:pt>
                <c:pt idx="2">
                  <c:v>Okul öncesi yaştaki bir çocuk, annesinin çalışmasından kötü etkilenebilir</c:v>
                </c:pt>
                <c:pt idx="3">
                  <c:v>Ev kadını olmak bir işte çalışmak kadar tatmin edicidir</c:v>
                </c:pt>
                <c:pt idx="4">
                  <c:v>Erkeğin işi para kazanmak, kadının işi eve ve çocuklara bakmaktır</c:v>
                </c:pt>
                <c:pt idx="5">
                  <c:v>Bir kadın çalışırsa bütün ailesi bundan zarar görür</c:v>
                </c:pt>
              </c:strCache>
            </c:strRef>
          </c:cat>
          <c:val>
            <c:numRef>
              <c:f>Sayfa1!$F$18:$F$23</c:f>
              <c:numCache>
                <c:formatCode>0.0</c:formatCode>
                <c:ptCount val="6"/>
                <c:pt idx="0">
                  <c:v>4.5999999999999996</c:v>
                </c:pt>
                <c:pt idx="1">
                  <c:v>6.7</c:v>
                </c:pt>
                <c:pt idx="2">
                  <c:v>11.5</c:v>
                </c:pt>
                <c:pt idx="3">
                  <c:v>14.2</c:v>
                </c:pt>
                <c:pt idx="4">
                  <c:v>17.899999999999999</c:v>
                </c:pt>
                <c:pt idx="5">
                  <c:v>25.7</c:v>
                </c:pt>
              </c:numCache>
            </c:numRef>
          </c:val>
        </c:ser>
        <c:dLbls>
          <c:showVal val="1"/>
        </c:dLbls>
        <c:gapWidth val="30"/>
        <c:overlap val="100"/>
        <c:axId val="75631232"/>
        <c:axId val="75637120"/>
      </c:barChart>
      <c:catAx>
        <c:axId val="75631232"/>
        <c:scaling>
          <c:orientation val="maxMin"/>
        </c:scaling>
        <c:axPos val="l"/>
        <c:numFmt formatCode="General" sourceLinked="1"/>
        <c:tickLblPos val="nextTo"/>
        <c:txPr>
          <a:bodyPr/>
          <a:lstStyle/>
          <a:p>
            <a:pPr>
              <a:defRPr sz="1000"/>
            </a:pPr>
            <a:endParaRPr lang="tr-TR"/>
          </a:p>
        </c:txPr>
        <c:crossAx val="75637120"/>
        <c:crosses val="autoZero"/>
        <c:auto val="1"/>
        <c:lblAlgn val="ctr"/>
        <c:lblOffset val="100"/>
      </c:catAx>
      <c:valAx>
        <c:axId val="75637120"/>
        <c:scaling>
          <c:orientation val="minMax"/>
        </c:scaling>
        <c:delete val="1"/>
        <c:axPos val="t"/>
        <c:numFmt formatCode="0%" sourceLinked="1"/>
        <c:tickLblPos val="none"/>
        <c:crossAx val="75631232"/>
        <c:crosses val="autoZero"/>
        <c:crossBetween val="between"/>
      </c:valAx>
      <c:spPr>
        <a:noFill/>
        <a:ln w="25408">
          <a:noFill/>
        </a:ln>
      </c:spPr>
    </c:plotArea>
    <c:legend>
      <c:legendPos val="b"/>
      <c:layout>
        <c:manualLayout>
          <c:xMode val="edge"/>
          <c:yMode val="edge"/>
          <c:x val="7.0339391251193839E-3"/>
          <c:y val="0.92129341381567575"/>
          <c:w val="0.99067063259892996"/>
          <c:h val="5.6732338082934687E-2"/>
        </c:manualLayout>
      </c:layout>
      <c:txPr>
        <a:bodyPr/>
        <a:lstStyle/>
        <a:p>
          <a:pPr>
            <a:defRPr sz="1050"/>
          </a:pPr>
          <a:endParaRPr lang="tr-TR"/>
        </a:p>
      </c:txPr>
    </c:legend>
    <c:plotVisOnly val="1"/>
    <c:dispBlanksAs val="gap"/>
  </c:chart>
  <c:txPr>
    <a:bodyPr/>
    <a:lstStyle/>
    <a:p>
      <a:pPr>
        <a:defRPr sz="1100">
          <a:latin typeface="+mj-lt"/>
        </a:defRPr>
      </a:pPr>
      <a:endParaRPr lang="tr-TR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44960894594761874"/>
          <c:y val="2.4739597984345777E-2"/>
          <c:w val="0.34681268961546946"/>
          <c:h val="0.86434408088810311"/>
        </c:manualLayout>
      </c:layout>
      <c:barChart>
        <c:barDir val="bar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Kadın</c:v>
                </c:pt>
              </c:strCache>
            </c:strRef>
          </c:tx>
          <c:spPr>
            <a:solidFill>
              <a:srgbClr val="FF0000"/>
            </a:solidFill>
            <a:ln w="26664">
              <a:noFill/>
            </a:ln>
          </c:spPr>
          <c:dLbls>
            <c:spPr>
              <a:noFill/>
              <a:ln w="2666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Bütün parayı ortak bir havuzda toplarız, herkes ihtiyacı kadar alır</c:v>
                </c:pt>
                <c:pt idx="1">
                  <c:v>Bütün parayı ben idare ederim, eşime belirli bir pay veririm</c:v>
                </c:pt>
                <c:pt idx="2">
                  <c:v>Bütün parayı eşim idare eder bana belirli bir pay verir</c:v>
                </c:pt>
                <c:pt idx="3">
                  <c:v>Kazancımızın bir kısmını birleştiririz, kalanını ben ve eşim ayrı ayrı harcarız</c:v>
                </c:pt>
                <c:pt idx="4">
                  <c:v>Kendi kazancımızı ayrı tutar ve kendi kazancımızı kendimiz harcarız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44.8</c:v>
                </c:pt>
                <c:pt idx="1">
                  <c:v>19.399999999999999</c:v>
                </c:pt>
                <c:pt idx="2">
                  <c:v>28.1</c:v>
                </c:pt>
                <c:pt idx="3">
                  <c:v>4.3</c:v>
                </c:pt>
                <c:pt idx="4">
                  <c:v>3.4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Erkek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Bütün parayı ortak bir havuzda toplarız, herkes ihtiyacı kadar alır</c:v>
                </c:pt>
                <c:pt idx="1">
                  <c:v>Bütün parayı ben idare ederim, eşime belirli bir pay veririm</c:v>
                </c:pt>
                <c:pt idx="2">
                  <c:v>Bütün parayı eşim idare eder bana belirli bir pay verir</c:v>
                </c:pt>
                <c:pt idx="3">
                  <c:v>Kazancımızın bir kısmını birleştiririz, kalanını ben ve eşim ayrı ayrı harcarız</c:v>
                </c:pt>
                <c:pt idx="4">
                  <c:v>Kendi kazancımızı ayrı tutar ve kendi kazancımızı kendimiz harcarız</c:v>
                </c:pt>
              </c:strCache>
            </c:strRef>
          </c:cat>
          <c:val>
            <c:numRef>
              <c:f>Sheet1!$C$2:$C$6</c:f>
              <c:numCache>
                <c:formatCode>0.0</c:formatCode>
                <c:ptCount val="5"/>
                <c:pt idx="0">
                  <c:v>36.6</c:v>
                </c:pt>
                <c:pt idx="1">
                  <c:v>43.6</c:v>
                </c:pt>
                <c:pt idx="2">
                  <c:v>12.9</c:v>
                </c:pt>
                <c:pt idx="3">
                  <c:v>5</c:v>
                </c:pt>
                <c:pt idx="4">
                  <c:v>2</c:v>
                </c:pt>
              </c:numCache>
            </c:numRef>
          </c:val>
        </c:ser>
        <c:dLbls>
          <c:showVal val="1"/>
        </c:dLbls>
        <c:gapWidth val="30"/>
        <c:axId val="75808128"/>
        <c:axId val="75822208"/>
      </c:barChart>
      <c:catAx>
        <c:axId val="75808128"/>
        <c:scaling>
          <c:orientation val="maxMin"/>
        </c:scaling>
        <c:axPos val="l"/>
        <c:numFmt formatCode="General" sourceLinked="1"/>
        <c:tickLblPos val="nextTo"/>
        <c:spPr>
          <a:ln w="332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/>
            </a:pPr>
            <a:endParaRPr lang="tr-TR"/>
          </a:p>
        </c:txPr>
        <c:crossAx val="75822208"/>
        <c:crosses val="autoZero"/>
        <c:auto val="1"/>
        <c:lblAlgn val="ctr"/>
        <c:lblOffset val="100"/>
        <c:tickLblSkip val="1"/>
        <c:tickMarkSkip val="1"/>
      </c:catAx>
      <c:valAx>
        <c:axId val="75822208"/>
        <c:scaling>
          <c:orientation val="minMax"/>
        </c:scaling>
        <c:delete val="1"/>
        <c:axPos val="t"/>
        <c:numFmt formatCode="0.0" sourceLinked="1"/>
        <c:tickLblPos val="none"/>
        <c:crossAx val="75808128"/>
        <c:crosses val="autoZero"/>
        <c:crossBetween val="between"/>
      </c:valAx>
      <c:spPr>
        <a:noFill/>
        <a:ln w="25392">
          <a:noFill/>
        </a:ln>
      </c:spPr>
    </c:plotArea>
    <c:legend>
      <c:legendPos val="b"/>
      <c:layout>
        <c:manualLayout>
          <c:xMode val="edge"/>
          <c:yMode val="edge"/>
          <c:x val="0.22671963153474967"/>
          <c:y val="0.93560668287451554"/>
          <c:w val="0.42282299014613717"/>
          <c:h val="4.7953332613933183E-2"/>
        </c:manualLayout>
      </c:layout>
    </c:legend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+mj-lt"/>
          <a:ea typeface="Verdana"/>
          <a:cs typeface="Verdana"/>
        </a:defRPr>
      </a:pPr>
      <a:endParaRPr lang="tr-TR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38754047110910977"/>
          <c:y val="1.5321337465861382E-2"/>
          <c:w val="0.3581773969430293"/>
          <c:h val="0.95631248701296001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FF0000"/>
            </a:solidFill>
            <a:ln w="24710">
              <a:noFill/>
            </a:ln>
          </c:spPr>
          <c:dLbls>
            <c:spPr>
              <a:noFill/>
              <a:ln w="24710">
                <a:noFill/>
              </a:ln>
            </c:sp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Sheet1!$F$12:$F$15</c:f>
              <c:strCache>
                <c:ptCount val="4"/>
                <c:pt idx="0">
                  <c:v>İkisini birlikte yürütürüm</c:v>
                </c:pt>
                <c:pt idx="1">
                  <c:v>Ev/çocuk sorumluluklarımı tercih ederim</c:v>
                </c:pt>
                <c:pt idx="2">
                  <c:v>Böyle bir tercih yapmayı reddederim</c:v>
                </c:pt>
                <c:pt idx="3">
                  <c:v>Çalışma hayatımı tercih ederim</c:v>
                </c:pt>
              </c:strCache>
            </c:strRef>
          </c:cat>
          <c:val>
            <c:numRef>
              <c:f>Sheet1!$G$12:$G$15</c:f>
              <c:numCache>
                <c:formatCode>General</c:formatCode>
                <c:ptCount val="4"/>
                <c:pt idx="0">
                  <c:v>50.9</c:v>
                </c:pt>
                <c:pt idx="1">
                  <c:v>19.3</c:v>
                </c:pt>
                <c:pt idx="2">
                  <c:v>17.899999999999999</c:v>
                </c:pt>
                <c:pt idx="3">
                  <c:v>11.9</c:v>
                </c:pt>
              </c:numCache>
            </c:numRef>
          </c:val>
        </c:ser>
        <c:dLbls>
          <c:showVal val="1"/>
        </c:dLbls>
        <c:gapWidth val="30"/>
        <c:axId val="75881088"/>
        <c:axId val="75903360"/>
      </c:barChart>
      <c:catAx>
        <c:axId val="75881088"/>
        <c:scaling>
          <c:orientation val="maxMin"/>
        </c:scaling>
        <c:axPos val="l"/>
        <c:numFmt formatCode="General" sourceLinked="1"/>
        <c:tickLblPos val="nextTo"/>
        <c:spPr>
          <a:ln w="3089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tr-TR"/>
          </a:p>
        </c:txPr>
        <c:crossAx val="75903360"/>
        <c:crosses val="autoZero"/>
        <c:auto val="1"/>
        <c:lblAlgn val="ctr"/>
        <c:lblOffset val="100"/>
        <c:tickLblSkip val="1"/>
        <c:tickMarkSkip val="1"/>
      </c:catAx>
      <c:valAx>
        <c:axId val="75903360"/>
        <c:scaling>
          <c:orientation val="minMax"/>
        </c:scaling>
        <c:delete val="1"/>
        <c:axPos val="t"/>
        <c:numFmt formatCode="General" sourceLinked="1"/>
        <c:tickLblPos val="none"/>
        <c:crossAx val="75881088"/>
        <c:crosses val="autoZero"/>
        <c:crossBetween val="between"/>
      </c:valAx>
      <c:spPr>
        <a:noFill/>
        <a:ln w="25388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099" b="0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tr-TR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4864626281274555"/>
          <c:y val="1.5212929393320081E-2"/>
          <c:w val="0.40138213265020917"/>
          <c:h val="0.86434408088810311"/>
        </c:manualLayout>
      </c:layout>
      <c:barChart>
        <c:barDir val="bar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Kadın</c:v>
                </c:pt>
              </c:strCache>
            </c:strRef>
          </c:tx>
          <c:spPr>
            <a:solidFill>
              <a:srgbClr val="FF0000"/>
            </a:solidFill>
            <a:ln w="26664">
              <a:noFill/>
            </a:ln>
          </c:spPr>
          <c:dLbls>
            <c:spPr>
              <a:noFill/>
              <a:ln w="2666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İkisini birlikte yürütürüm</c:v>
                </c:pt>
                <c:pt idx="1">
                  <c:v>Ev/çocuk sorumluluklarımı tercih ederim</c:v>
                </c:pt>
                <c:pt idx="2">
                  <c:v>Böyle bir tercih yapmayı reddederim</c:v>
                </c:pt>
                <c:pt idx="3">
                  <c:v>Çalışma hayatımı tercih ederim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58.2</c:v>
                </c:pt>
                <c:pt idx="1">
                  <c:v>24.7</c:v>
                </c:pt>
                <c:pt idx="2" formatCode="0.0">
                  <c:v>12</c:v>
                </c:pt>
                <c:pt idx="3">
                  <c:v>5.2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Erkek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İkisini birlikte yürütürüm</c:v>
                </c:pt>
                <c:pt idx="1">
                  <c:v>Ev/çocuk sorumluluklarımı tercih ederim</c:v>
                </c:pt>
                <c:pt idx="2">
                  <c:v>Böyle bir tercih yapmayı reddederim</c:v>
                </c:pt>
                <c:pt idx="3">
                  <c:v>Çalışma hayatımı tercih ederim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43.6</c:v>
                </c:pt>
                <c:pt idx="1">
                  <c:v>13.9</c:v>
                </c:pt>
                <c:pt idx="2">
                  <c:v>23.9</c:v>
                </c:pt>
                <c:pt idx="3" formatCode="0.0">
                  <c:v>18.7</c:v>
                </c:pt>
              </c:numCache>
            </c:numRef>
          </c:val>
        </c:ser>
        <c:dLbls>
          <c:showVal val="1"/>
        </c:dLbls>
        <c:gapWidth val="30"/>
        <c:axId val="75937280"/>
        <c:axId val="75938816"/>
      </c:barChart>
      <c:catAx>
        <c:axId val="75937280"/>
        <c:scaling>
          <c:orientation val="maxMin"/>
        </c:scaling>
        <c:axPos val="l"/>
        <c:numFmt formatCode="General" sourceLinked="1"/>
        <c:tickLblPos val="nextTo"/>
        <c:spPr>
          <a:ln w="332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/>
            </a:pPr>
            <a:endParaRPr lang="tr-TR"/>
          </a:p>
        </c:txPr>
        <c:crossAx val="75938816"/>
        <c:crosses val="autoZero"/>
        <c:auto val="1"/>
        <c:lblAlgn val="ctr"/>
        <c:lblOffset val="100"/>
        <c:tickLblSkip val="1"/>
        <c:tickMarkSkip val="1"/>
      </c:catAx>
      <c:valAx>
        <c:axId val="75938816"/>
        <c:scaling>
          <c:orientation val="minMax"/>
        </c:scaling>
        <c:delete val="1"/>
        <c:axPos val="t"/>
        <c:numFmt formatCode="General" sourceLinked="1"/>
        <c:tickLblPos val="none"/>
        <c:crossAx val="75937280"/>
        <c:crosses val="autoZero"/>
        <c:crossBetween val="between"/>
      </c:valAx>
      <c:spPr>
        <a:noFill/>
        <a:ln w="25392">
          <a:noFill/>
        </a:ln>
      </c:spPr>
    </c:plotArea>
    <c:legend>
      <c:legendPos val="b"/>
      <c:layout>
        <c:manualLayout>
          <c:xMode val="edge"/>
          <c:yMode val="edge"/>
          <c:x val="0.39136046813835806"/>
          <c:y val="0.92290456875628457"/>
          <c:w val="0.23525027864816839"/>
          <c:h val="4.7953332613933183E-2"/>
        </c:manualLayout>
      </c:layout>
    </c:legend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+mj-lt"/>
          <a:ea typeface="Verdana"/>
          <a:cs typeface="Verdana"/>
        </a:defRPr>
      </a:pPr>
      <a:endParaRPr lang="tr-TR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4864626281274555"/>
          <c:y val="1.5212929393320081E-2"/>
          <c:w val="0.40138213265020917"/>
          <c:h val="0.86434408088810311"/>
        </c:manualLayout>
      </c:layout>
      <c:barChart>
        <c:barDir val="bar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Kadın </c:v>
                </c:pt>
              </c:strCache>
            </c:strRef>
          </c:tx>
          <c:spPr>
            <a:solidFill>
              <a:srgbClr val="FF0000"/>
            </a:solidFill>
            <a:ln w="26664">
              <a:noFill/>
            </a:ln>
          </c:spPr>
          <c:dLbls>
            <c:spPr>
              <a:noFill/>
              <a:ln w="26664">
                <a:noFill/>
              </a:ln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Kesinlikle Önemli</c:v>
                </c:pt>
                <c:pt idx="1">
                  <c:v>Önemli</c:v>
                </c:pt>
                <c:pt idx="2">
                  <c:v>Ne Önemli Ne Değil</c:v>
                </c:pt>
                <c:pt idx="3">
                  <c:v>Önemli Değil</c:v>
                </c:pt>
                <c:pt idx="4">
                  <c:v>Hiç Önemli Değil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49.8</c:v>
                </c:pt>
                <c:pt idx="1">
                  <c:v>37.6</c:v>
                </c:pt>
                <c:pt idx="2" formatCode="0.0">
                  <c:v>10.6</c:v>
                </c:pt>
                <c:pt idx="3" formatCode="0.0">
                  <c:v>1.2</c:v>
                </c:pt>
                <c:pt idx="4" formatCode="0.0">
                  <c:v>0.8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Erkek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Kesinlikle Önemli</c:v>
                </c:pt>
                <c:pt idx="1">
                  <c:v>Önemli</c:v>
                </c:pt>
                <c:pt idx="2">
                  <c:v>Ne Önemli Ne Değil</c:v>
                </c:pt>
                <c:pt idx="3">
                  <c:v>Önemli Değil</c:v>
                </c:pt>
                <c:pt idx="4">
                  <c:v>Hiç Önemli Değil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28.5</c:v>
                </c:pt>
                <c:pt idx="1">
                  <c:v>46.6</c:v>
                </c:pt>
                <c:pt idx="2">
                  <c:v>18.7</c:v>
                </c:pt>
                <c:pt idx="3" formatCode="0.0">
                  <c:v>4.2</c:v>
                </c:pt>
                <c:pt idx="4" formatCode="0.0">
                  <c:v>2</c:v>
                </c:pt>
              </c:numCache>
            </c:numRef>
          </c:val>
        </c:ser>
        <c:dLbls>
          <c:showVal val="1"/>
        </c:dLbls>
        <c:gapWidth val="30"/>
        <c:axId val="76118656"/>
        <c:axId val="76124544"/>
      </c:barChart>
      <c:catAx>
        <c:axId val="76118656"/>
        <c:scaling>
          <c:orientation val="maxMin"/>
        </c:scaling>
        <c:axPos val="l"/>
        <c:numFmt formatCode="General" sourceLinked="1"/>
        <c:tickLblPos val="nextTo"/>
        <c:spPr>
          <a:ln w="332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/>
            </a:pPr>
            <a:endParaRPr lang="tr-TR"/>
          </a:p>
        </c:txPr>
        <c:crossAx val="76124544"/>
        <c:crosses val="autoZero"/>
        <c:auto val="1"/>
        <c:lblAlgn val="ctr"/>
        <c:lblOffset val="100"/>
        <c:tickLblSkip val="1"/>
        <c:tickMarkSkip val="1"/>
      </c:catAx>
      <c:valAx>
        <c:axId val="76124544"/>
        <c:scaling>
          <c:orientation val="minMax"/>
        </c:scaling>
        <c:delete val="1"/>
        <c:axPos val="t"/>
        <c:numFmt formatCode="General" sourceLinked="1"/>
        <c:tickLblPos val="none"/>
        <c:crossAx val="76118656"/>
        <c:crosses val="autoZero"/>
        <c:crossBetween val="between"/>
      </c:valAx>
      <c:spPr>
        <a:noFill/>
        <a:ln w="25392">
          <a:noFill/>
        </a:ln>
      </c:spPr>
    </c:plotArea>
    <c:legend>
      <c:legendPos val="b"/>
      <c:layout>
        <c:manualLayout>
          <c:xMode val="edge"/>
          <c:yMode val="edge"/>
          <c:x val="0.50073752131852101"/>
          <c:y val="0.92290445045716785"/>
          <c:w val="0.43922379750972224"/>
          <c:h val="4.7953332613933183E-2"/>
        </c:manualLayout>
      </c:layout>
    </c:legend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+mj-lt"/>
          <a:ea typeface="Verdana"/>
          <a:cs typeface="Verdana"/>
        </a:defRPr>
      </a:pPr>
      <a:endParaRPr lang="tr-T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38754047110910977"/>
          <c:y val="1.5321337465861382E-2"/>
          <c:w val="0.43722155053280082"/>
          <c:h val="0.95631248701296001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FF0000"/>
            </a:solidFill>
            <a:ln w="24710">
              <a:noFill/>
            </a:ln>
          </c:spPr>
          <c:dLbls>
            <c:spPr>
              <a:noFill/>
              <a:ln w="24710">
                <a:noFill/>
              </a:ln>
            </c:sp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Sheet1!$A$26:$A$30</c:f>
              <c:strCache>
                <c:ptCount val="5"/>
                <c:pt idx="0">
                  <c:v>Evli</c:v>
                </c:pt>
                <c:pt idx="1">
                  <c:v>Bekâr</c:v>
                </c:pt>
                <c:pt idx="2">
                  <c:v>Dul </c:v>
                </c:pt>
                <c:pt idx="3">
                  <c:v>Ayrılmış</c:v>
                </c:pt>
                <c:pt idx="4">
                  <c:v>Birlikte yaşıyor</c:v>
                </c:pt>
              </c:strCache>
            </c:strRef>
          </c:cat>
          <c:val>
            <c:numRef>
              <c:f>Sheet1!$B$26:$B$30</c:f>
              <c:numCache>
                <c:formatCode>General</c:formatCode>
                <c:ptCount val="5"/>
                <c:pt idx="0">
                  <c:v>54.4</c:v>
                </c:pt>
                <c:pt idx="1">
                  <c:v>35.5</c:v>
                </c:pt>
                <c:pt idx="2">
                  <c:v>5.4</c:v>
                </c:pt>
                <c:pt idx="3">
                  <c:v>4.3</c:v>
                </c:pt>
                <c:pt idx="4">
                  <c:v>0.4</c:v>
                </c:pt>
              </c:numCache>
            </c:numRef>
          </c:val>
        </c:ser>
        <c:dLbls>
          <c:showVal val="1"/>
        </c:dLbls>
        <c:gapWidth val="30"/>
        <c:axId val="43726720"/>
        <c:axId val="43728256"/>
      </c:barChart>
      <c:catAx>
        <c:axId val="43726720"/>
        <c:scaling>
          <c:orientation val="maxMin"/>
        </c:scaling>
        <c:axPos val="l"/>
        <c:numFmt formatCode="General" sourceLinked="1"/>
        <c:tickLblPos val="nextTo"/>
        <c:spPr>
          <a:ln w="3089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tr-TR"/>
          </a:p>
        </c:txPr>
        <c:crossAx val="43728256"/>
        <c:crosses val="autoZero"/>
        <c:auto val="1"/>
        <c:lblAlgn val="ctr"/>
        <c:lblOffset val="100"/>
        <c:tickLblSkip val="1"/>
        <c:tickMarkSkip val="1"/>
      </c:catAx>
      <c:valAx>
        <c:axId val="43728256"/>
        <c:scaling>
          <c:orientation val="minMax"/>
        </c:scaling>
        <c:delete val="1"/>
        <c:axPos val="t"/>
        <c:numFmt formatCode="General" sourceLinked="1"/>
        <c:tickLblPos val="none"/>
        <c:crossAx val="43726720"/>
        <c:crosses val="autoZero"/>
        <c:crossBetween val="between"/>
      </c:valAx>
      <c:spPr>
        <a:noFill/>
        <a:ln w="25388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099" b="0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tr-TR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40470749502620618"/>
          <c:y val="0"/>
          <c:w val="0.31308288714828225"/>
          <c:h val="0.9535720056003727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FF0000"/>
            </a:solidFill>
            <a:ln w="25130">
              <a:noFill/>
            </a:ln>
          </c:spPr>
          <c:dLbls>
            <c:dLbl>
              <c:idx val="1"/>
              <c:layout>
                <c:manualLayout>
                  <c:x val="-1.1944754101483336E-2"/>
                  <c:y val="-5.6081324102141934E-3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130">
                <a:noFill/>
              </a:ln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Kesinlikle önemli</c:v>
                </c:pt>
                <c:pt idx="1">
                  <c:v>Önemli</c:v>
                </c:pt>
                <c:pt idx="2">
                  <c:v>Ne önemli ne değil</c:v>
                </c:pt>
                <c:pt idx="3">
                  <c:v>Önemli değil</c:v>
                </c:pt>
                <c:pt idx="4">
                  <c:v>Hiç önemli değil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39.200000000000003</c:v>
                </c:pt>
                <c:pt idx="1">
                  <c:v>42.1</c:v>
                </c:pt>
                <c:pt idx="2">
                  <c:v>14.6</c:v>
                </c:pt>
                <c:pt idx="3">
                  <c:v>2.7</c:v>
                </c:pt>
                <c:pt idx="4">
                  <c:v>1.4</c:v>
                </c:pt>
              </c:numCache>
            </c:numRef>
          </c:val>
        </c:ser>
        <c:dLbls>
          <c:showVal val="1"/>
        </c:dLbls>
        <c:gapWidth val="30"/>
        <c:axId val="75514240"/>
        <c:axId val="75515776"/>
      </c:barChart>
      <c:catAx>
        <c:axId val="75514240"/>
        <c:scaling>
          <c:orientation val="maxMin"/>
        </c:scaling>
        <c:axPos val="l"/>
        <c:numFmt formatCode="General" sourceLinked="1"/>
        <c:tickLblPos val="nextTo"/>
        <c:spPr>
          <a:ln w="3141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tr-TR"/>
          </a:p>
        </c:txPr>
        <c:crossAx val="75515776"/>
        <c:crosses val="autoZero"/>
        <c:auto val="1"/>
        <c:lblAlgn val="ctr"/>
        <c:lblOffset val="100"/>
        <c:tickLblSkip val="1"/>
        <c:tickMarkSkip val="1"/>
      </c:catAx>
      <c:valAx>
        <c:axId val="75515776"/>
        <c:scaling>
          <c:orientation val="minMax"/>
        </c:scaling>
        <c:delete val="1"/>
        <c:axPos val="t"/>
        <c:numFmt formatCode="General" sourceLinked="1"/>
        <c:tickLblPos val="none"/>
        <c:crossAx val="75514240"/>
        <c:crosses val="autoZero"/>
        <c:crossBetween val="between"/>
        <c:majorUnit val="5"/>
      </c:valAx>
      <c:spPr>
        <a:noFill/>
        <a:ln w="2536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+mj-lt"/>
          <a:ea typeface="Verdana"/>
          <a:cs typeface="Verdana"/>
        </a:defRPr>
      </a:pPr>
      <a:endParaRPr lang="tr-TR"/>
    </a:p>
  </c:txPr>
  <c:externalData r:id="rId1"/>
  <c:userShapes r:id="rId2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autoTitleDeleted val="1"/>
    <c:plotArea>
      <c:layout>
        <c:manualLayout>
          <c:layoutTarget val="inner"/>
          <c:xMode val="edge"/>
          <c:yMode val="edge"/>
          <c:x val="0.11381497731194638"/>
          <c:y val="7.1982103059872321E-2"/>
          <c:w val="0.69931295908727731"/>
          <c:h val="0.87094810336890605"/>
        </c:manualLayout>
      </c:layout>
      <c:pieChart>
        <c:varyColors val="1"/>
        <c:ser>
          <c:idx val="0"/>
          <c:order val="0"/>
          <c:tx>
            <c:strRef>
              <c:f>Sayfa1!$B$1</c:f>
              <c:strCache>
                <c:ptCount val="1"/>
                <c:pt idx="0">
                  <c:v>Sütun1</c:v>
                </c:pt>
              </c:strCache>
            </c:strRef>
          </c:tx>
          <c:spPr>
            <a:solidFill>
              <a:srgbClr val="FF0000"/>
            </a:solidFill>
          </c:spPr>
          <c:dPt>
            <c:idx val="0"/>
            <c:explosion val="3"/>
            <c:spPr>
              <a:solidFill>
                <a:schemeClr val="bg1">
                  <a:lumMod val="50000"/>
                </a:schemeClr>
              </a:solidFill>
            </c:spPr>
          </c:dPt>
          <c:dLbls>
            <c:dLbl>
              <c:idx val="0"/>
              <c:layout>
                <c:manualLayout>
                  <c:x val="8.2497001002944329E-3"/>
                  <c:y val="5.2048118516884396E-4"/>
                </c:manualLayout>
              </c:layout>
              <c:spPr/>
              <c:txPr>
                <a:bodyPr/>
                <a:lstStyle/>
                <a:p>
                  <a:pPr>
                    <a:defRPr b="0">
                      <a:solidFill>
                        <a:schemeClr val="tx1"/>
                      </a:solidFill>
                    </a:defRPr>
                  </a:pPr>
                  <a:endParaRPr lang="tr-TR"/>
                </a:p>
              </c:txPr>
              <c:showVal val="1"/>
              <c:showCatName val="1"/>
              <c:extLst>
                <c:ext xmlns:c15="http://schemas.microsoft.com/office/drawing/2012/chart" uri="{CE6537A1-D6FC-4f65-9D91-7224C49458BB}">
                  <c15:layout>
                    <c:manualLayout>
                      <c:w val="0.17348156166977413"/>
                      <c:h val="0.32002577979011021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2.6091599477572566E-3"/>
                  <c:y val="-0.17499707973101591"/>
                </c:manualLayout>
              </c:layout>
              <c:spPr/>
              <c:txPr>
                <a:bodyPr/>
                <a:lstStyle/>
                <a:p>
                  <a:pPr>
                    <a:defRPr b="0">
                      <a:solidFill>
                        <a:schemeClr val="tx1"/>
                      </a:solidFill>
                    </a:defRPr>
                  </a:pPr>
                  <a:endParaRPr lang="tr-TR"/>
                </a:p>
              </c:txPr>
              <c:showVal val="1"/>
              <c:showCatName val="1"/>
              <c:extLst>
                <c:ext xmlns:c15="http://schemas.microsoft.com/office/drawing/2012/chart" uri="{CE6537A1-D6FC-4f65-9D91-7224C49458BB}">
                  <c15:layout>
                    <c:manualLayout>
                      <c:w val="0.20557635296758997"/>
                      <c:h val="0.34052810363525726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showCatName val="1"/>
            <c:extLst>
              <c:ext xmlns:c15="http://schemas.microsoft.com/office/drawing/2012/chart" uri="{CE6537A1-D6FC-4f65-9D91-7224C49458BB}"/>
            </c:extLst>
          </c:dLbls>
          <c:cat>
            <c:strRef>
              <c:f>Sayfa1!$A$2:$A$3</c:f>
              <c:strCache>
                <c:ptCount val="2"/>
                <c:pt idx="0">
                  <c:v>Evet, fırsat eşitliğine sahiptir</c:v>
                </c:pt>
                <c:pt idx="1">
                  <c:v>Hayır, fırsat eşitliğine sahip değildir</c:v>
                </c:pt>
              </c:strCache>
            </c:strRef>
          </c:cat>
          <c:val>
            <c:numRef>
              <c:f>Sayfa1!$B$2:$B$3</c:f>
              <c:numCache>
                <c:formatCode>General</c:formatCode>
                <c:ptCount val="2"/>
                <c:pt idx="0">
                  <c:v>33.1</c:v>
                </c:pt>
                <c:pt idx="1">
                  <c:v>66.900000000000006</c:v>
                </c:pt>
              </c:numCache>
            </c:numRef>
          </c:val>
        </c:ser>
        <c:firstSliceAng val="30"/>
      </c:pieChart>
    </c:plotArea>
    <c:plotVisOnly val="1"/>
    <c:dispBlanksAs val="zero"/>
  </c:chart>
  <c:txPr>
    <a:bodyPr/>
    <a:lstStyle/>
    <a:p>
      <a:pPr>
        <a:defRPr sz="1000">
          <a:latin typeface="+mj-lt"/>
        </a:defRPr>
      </a:pPr>
      <a:endParaRPr lang="tr-TR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44960894594761874"/>
          <c:y val="2.4739597984345777E-2"/>
          <c:w val="0.42019915765535804"/>
          <c:h val="0.86434408088810311"/>
        </c:manualLayout>
      </c:layout>
      <c:barChart>
        <c:barDir val="bar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Kadın</c:v>
                </c:pt>
              </c:strCache>
            </c:strRef>
          </c:tx>
          <c:spPr>
            <a:solidFill>
              <a:srgbClr val="FF0000"/>
            </a:solidFill>
            <a:ln w="26664">
              <a:noFill/>
            </a:ln>
          </c:spPr>
          <c:dLbls>
            <c:spPr>
              <a:noFill/>
              <a:ln w="2666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Evet, fırsat eşitliğine sahiptir</c:v>
                </c:pt>
                <c:pt idx="1">
                  <c:v>Hayır, fırsat eşitliğine sahip değildir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27.3</c:v>
                </c:pt>
                <c:pt idx="1">
                  <c:v>72.7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Erkek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Evet, fırsat eşitliğine sahiptir</c:v>
                </c:pt>
                <c:pt idx="1">
                  <c:v>Hayır, fırsat eşitliğine sahip değildir</c:v>
                </c:pt>
              </c:strCache>
            </c:strRef>
          </c:cat>
          <c:val>
            <c:numRef>
              <c:f>Sheet1!$C$2:$C$3</c:f>
              <c:numCache>
                <c:formatCode>0.0</c:formatCode>
                <c:ptCount val="2"/>
                <c:pt idx="0">
                  <c:v>39</c:v>
                </c:pt>
                <c:pt idx="1">
                  <c:v>61</c:v>
                </c:pt>
              </c:numCache>
            </c:numRef>
          </c:val>
        </c:ser>
        <c:dLbls>
          <c:showVal val="1"/>
        </c:dLbls>
        <c:gapWidth val="30"/>
        <c:axId val="76507776"/>
        <c:axId val="76521856"/>
      </c:barChart>
      <c:catAx>
        <c:axId val="76507776"/>
        <c:scaling>
          <c:orientation val="maxMin"/>
        </c:scaling>
        <c:axPos val="l"/>
        <c:numFmt formatCode="General" sourceLinked="1"/>
        <c:tickLblPos val="nextTo"/>
        <c:spPr>
          <a:ln w="332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/>
            </a:pPr>
            <a:endParaRPr lang="tr-TR"/>
          </a:p>
        </c:txPr>
        <c:crossAx val="76521856"/>
        <c:crosses val="autoZero"/>
        <c:auto val="1"/>
        <c:lblAlgn val="ctr"/>
        <c:lblOffset val="100"/>
        <c:tickLblSkip val="1"/>
        <c:tickMarkSkip val="1"/>
      </c:catAx>
      <c:valAx>
        <c:axId val="76521856"/>
        <c:scaling>
          <c:orientation val="minMax"/>
        </c:scaling>
        <c:delete val="1"/>
        <c:axPos val="t"/>
        <c:numFmt formatCode="General" sourceLinked="1"/>
        <c:tickLblPos val="none"/>
        <c:crossAx val="76507776"/>
        <c:crosses val="autoZero"/>
        <c:crossBetween val="between"/>
      </c:valAx>
      <c:spPr>
        <a:noFill/>
        <a:ln w="25392">
          <a:noFill/>
        </a:ln>
      </c:spPr>
    </c:plotArea>
    <c:legend>
      <c:legendPos val="b"/>
      <c:layout>
        <c:manualLayout>
          <c:xMode val="edge"/>
          <c:yMode val="edge"/>
          <c:x val="0.24375172193339381"/>
          <c:y val="0.91972889235283151"/>
          <c:w val="0.42282299014613717"/>
          <c:h val="4.7953332613933183E-2"/>
        </c:manualLayout>
      </c:layout>
    </c:legend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+mj-lt"/>
          <a:ea typeface="Verdana"/>
          <a:cs typeface="Verdana"/>
        </a:defRPr>
      </a:pPr>
      <a:endParaRPr lang="tr-TR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37668301354531331"/>
          <c:y val="3.1184117413358523E-3"/>
          <c:w val="0.31308288714828225"/>
          <c:h val="0.9535720056003727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FF0000"/>
            </a:solidFill>
            <a:ln w="25130">
              <a:noFill/>
            </a:ln>
          </c:spPr>
          <c:dLbls>
            <c:dLbl>
              <c:idx val="1"/>
              <c:layout>
                <c:manualLayout>
                  <c:x val="-1.1944754101483336E-2"/>
                  <c:y val="-5.6081324102141934E-3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130">
                <a:noFill/>
              </a:ln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Kesinlikle katılıyorum</c:v>
                </c:pt>
                <c:pt idx="1">
                  <c:v>Katılıyorum</c:v>
                </c:pt>
                <c:pt idx="2">
                  <c:v>Ne katılıyorum ne katılmıyorum</c:v>
                </c:pt>
                <c:pt idx="3">
                  <c:v>Katılmıyorum</c:v>
                </c:pt>
                <c:pt idx="4">
                  <c:v>Kesinlikle katılmıyorum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7.3</c:v>
                </c:pt>
                <c:pt idx="1">
                  <c:v>34.800000000000004</c:v>
                </c:pt>
                <c:pt idx="2">
                  <c:v>31.5</c:v>
                </c:pt>
                <c:pt idx="3">
                  <c:v>19.399999999999999</c:v>
                </c:pt>
                <c:pt idx="4" formatCode="0.0">
                  <c:v>7</c:v>
                </c:pt>
              </c:numCache>
            </c:numRef>
          </c:val>
        </c:ser>
        <c:dLbls>
          <c:showVal val="1"/>
        </c:dLbls>
        <c:gapWidth val="30"/>
        <c:axId val="76650368"/>
        <c:axId val="76651904"/>
      </c:barChart>
      <c:catAx>
        <c:axId val="76650368"/>
        <c:scaling>
          <c:orientation val="maxMin"/>
        </c:scaling>
        <c:axPos val="l"/>
        <c:numFmt formatCode="General" sourceLinked="1"/>
        <c:tickLblPos val="nextTo"/>
        <c:spPr>
          <a:ln w="3141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/>
            </a:pPr>
            <a:endParaRPr lang="tr-TR"/>
          </a:p>
        </c:txPr>
        <c:crossAx val="76651904"/>
        <c:crosses val="autoZero"/>
        <c:auto val="1"/>
        <c:lblAlgn val="ctr"/>
        <c:lblOffset val="100"/>
        <c:tickLblSkip val="1"/>
        <c:tickMarkSkip val="1"/>
      </c:catAx>
      <c:valAx>
        <c:axId val="76651904"/>
        <c:scaling>
          <c:orientation val="minMax"/>
        </c:scaling>
        <c:delete val="1"/>
        <c:axPos val="t"/>
        <c:numFmt formatCode="General" sourceLinked="1"/>
        <c:tickLblPos val="none"/>
        <c:crossAx val="76650368"/>
        <c:crosses val="autoZero"/>
        <c:crossBetween val="between"/>
        <c:majorUnit val="5"/>
      </c:valAx>
      <c:spPr>
        <a:noFill/>
        <a:ln w="2536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+mj-lt"/>
          <a:ea typeface="Verdana"/>
          <a:cs typeface="Verdana"/>
        </a:defRPr>
      </a:pPr>
      <a:endParaRPr lang="tr-TR"/>
    </a:p>
  </c:txPr>
  <c:externalData r:id="rId1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48646263733526857"/>
          <c:y val="1.5212923671335241E-2"/>
          <c:w val="0.38068925481367388"/>
          <c:h val="0.86434408088810311"/>
        </c:manualLayout>
      </c:layout>
      <c:barChart>
        <c:barDir val="bar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Kadın </c:v>
                </c:pt>
              </c:strCache>
            </c:strRef>
          </c:tx>
          <c:spPr>
            <a:solidFill>
              <a:srgbClr val="FF0000"/>
            </a:solidFill>
            <a:ln w="26664">
              <a:noFill/>
            </a:ln>
          </c:spPr>
          <c:dLbls>
            <c:spPr>
              <a:noFill/>
              <a:ln w="26664">
                <a:noFill/>
              </a:ln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Kesinlikle Katılıyorum</c:v>
                </c:pt>
                <c:pt idx="1">
                  <c:v>Katılıyorum</c:v>
                </c:pt>
                <c:pt idx="2">
                  <c:v>Ne Katılıyorum Ne Katılmıyorum</c:v>
                </c:pt>
                <c:pt idx="3">
                  <c:v>Katılmıyorum</c:v>
                </c:pt>
                <c:pt idx="4">
                  <c:v>Kesinlikle Katılmıyorum  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5.8</c:v>
                </c:pt>
                <c:pt idx="1">
                  <c:v>29.9</c:v>
                </c:pt>
                <c:pt idx="2" formatCode="0.0">
                  <c:v>33.700000000000003</c:v>
                </c:pt>
                <c:pt idx="3" formatCode="0.0">
                  <c:v>22.5</c:v>
                </c:pt>
                <c:pt idx="4" formatCode="0.0">
                  <c:v>8.2000000000000011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Erkek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Kesinlikle Katılıyorum</c:v>
                </c:pt>
                <c:pt idx="1">
                  <c:v>Katılıyorum</c:v>
                </c:pt>
                <c:pt idx="2">
                  <c:v>Ne Katılıyorum Ne Katılmıyorum</c:v>
                </c:pt>
                <c:pt idx="3">
                  <c:v>Katılmıyorum</c:v>
                </c:pt>
                <c:pt idx="4">
                  <c:v>Kesinlikle Katılmıyorum  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8.8000000000000007</c:v>
                </c:pt>
                <c:pt idx="1">
                  <c:v>39.800000000000004</c:v>
                </c:pt>
                <c:pt idx="2">
                  <c:v>29.3</c:v>
                </c:pt>
                <c:pt idx="3" formatCode="0.0">
                  <c:v>16.3</c:v>
                </c:pt>
                <c:pt idx="4" formatCode="0.0">
                  <c:v>5.8</c:v>
                </c:pt>
              </c:numCache>
            </c:numRef>
          </c:val>
        </c:ser>
        <c:dLbls>
          <c:showVal val="1"/>
        </c:dLbls>
        <c:gapWidth val="30"/>
        <c:axId val="76760192"/>
        <c:axId val="76761728"/>
      </c:barChart>
      <c:catAx>
        <c:axId val="76760192"/>
        <c:scaling>
          <c:orientation val="maxMin"/>
        </c:scaling>
        <c:axPos val="l"/>
        <c:numFmt formatCode="General" sourceLinked="1"/>
        <c:tickLblPos val="nextTo"/>
        <c:spPr>
          <a:ln w="332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/>
            </a:pPr>
            <a:endParaRPr lang="tr-TR"/>
          </a:p>
        </c:txPr>
        <c:crossAx val="76761728"/>
        <c:crosses val="autoZero"/>
        <c:auto val="1"/>
        <c:lblAlgn val="ctr"/>
        <c:lblOffset val="100"/>
        <c:tickLblSkip val="1"/>
        <c:tickMarkSkip val="1"/>
      </c:catAx>
      <c:valAx>
        <c:axId val="76761728"/>
        <c:scaling>
          <c:orientation val="minMax"/>
        </c:scaling>
        <c:delete val="1"/>
        <c:axPos val="t"/>
        <c:numFmt formatCode="General" sourceLinked="1"/>
        <c:tickLblPos val="none"/>
        <c:crossAx val="76760192"/>
        <c:crosses val="autoZero"/>
        <c:crossBetween val="between"/>
      </c:valAx>
      <c:spPr>
        <a:noFill/>
        <a:ln w="25392">
          <a:noFill/>
        </a:ln>
      </c:spPr>
    </c:plotArea>
    <c:legend>
      <c:legendPos val="b"/>
      <c:layout>
        <c:manualLayout>
          <c:xMode val="edge"/>
          <c:yMode val="edge"/>
          <c:x val="0.50073752131852101"/>
          <c:y val="0.92290445045716785"/>
          <c:w val="0.43922379750972224"/>
          <c:h val="4.7953332613933183E-2"/>
        </c:manualLayout>
      </c:layout>
    </c:legend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+mj-lt"/>
          <a:ea typeface="Verdana"/>
          <a:cs typeface="Verdana"/>
        </a:defRPr>
      </a:pPr>
      <a:endParaRPr lang="tr-TR"/>
    </a:p>
  </c:txPr>
  <c:externalData r:id="rId1"/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chart>
    <c:autoTitleDeleted val="1"/>
    <c:plotArea>
      <c:layout>
        <c:manualLayout>
          <c:layoutTarget val="inner"/>
          <c:xMode val="edge"/>
          <c:yMode val="edge"/>
          <c:x val="0.11381497731194638"/>
          <c:y val="7.1982103059872321E-2"/>
          <c:w val="0.69931295908727731"/>
          <c:h val="0.87094810336890605"/>
        </c:manualLayout>
      </c:layout>
      <c:pieChart>
        <c:varyColors val="1"/>
        <c:ser>
          <c:idx val="0"/>
          <c:order val="0"/>
          <c:tx>
            <c:strRef>
              <c:f>Sayfa1!$B$1</c:f>
              <c:strCache>
                <c:ptCount val="1"/>
                <c:pt idx="0">
                  <c:v>Sütun1</c:v>
                </c:pt>
              </c:strCache>
            </c:strRef>
          </c:tx>
          <c:spPr>
            <a:solidFill>
              <a:srgbClr val="FF0000"/>
            </a:solidFill>
          </c:spPr>
          <c:dPt>
            <c:idx val="0"/>
            <c:spPr>
              <a:solidFill>
                <a:schemeClr val="bg1">
                  <a:lumMod val="50000"/>
                </a:schemeClr>
              </a:solidFill>
            </c:spPr>
          </c:dPt>
          <c:dPt>
            <c:idx val="1"/>
            <c:explosion val="6"/>
          </c:dPt>
          <c:dLbls>
            <c:dLbl>
              <c:idx val="0"/>
              <c:layout>
                <c:manualLayout>
                  <c:x val="9.2423271036405227E-2"/>
                  <c:y val="-8.1012489356285036E-2"/>
                </c:manualLayout>
              </c:layout>
              <c:spPr/>
              <c:txPr>
                <a:bodyPr/>
                <a:lstStyle/>
                <a:p>
                  <a:pPr>
                    <a:defRPr b="0">
                      <a:solidFill>
                        <a:schemeClr val="tx1"/>
                      </a:solidFill>
                    </a:defRPr>
                  </a:pPr>
                  <a:endParaRPr lang="tr-TR"/>
                </a:p>
              </c:txPr>
              <c:showVal val="1"/>
              <c:showCatNam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6385018628364387E-2"/>
                  <c:y val="3.9813585235995985E-3"/>
                </c:manualLayout>
              </c:layout>
              <c:spPr/>
              <c:txPr>
                <a:bodyPr/>
                <a:lstStyle/>
                <a:p>
                  <a:pPr>
                    <a:defRPr b="0">
                      <a:solidFill>
                        <a:schemeClr val="tx1"/>
                      </a:solidFill>
                    </a:defRPr>
                  </a:pPr>
                  <a:endParaRPr lang="tr-TR"/>
                </a:p>
              </c:txPr>
              <c:showVal val="1"/>
              <c:showCatName val="1"/>
              <c:extLst>
                <c:ext xmlns:c15="http://schemas.microsoft.com/office/drawing/2012/chart" uri="{CE6537A1-D6FC-4f65-9D91-7224C49458BB}">
                  <c15:layout>
                    <c:manualLayout>
                      <c:w val="0.19330329157211504"/>
                      <c:h val="0.44607680260453547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showCatName val="1"/>
            <c:extLst>
              <c:ext xmlns:c15="http://schemas.microsoft.com/office/drawing/2012/chart" uri="{CE6537A1-D6FC-4f65-9D91-7224C49458BB}"/>
            </c:extLst>
          </c:dLbls>
          <c:cat>
            <c:strRef>
              <c:f>Sayfa1!$A$2:$A$3</c:f>
              <c:strCache>
                <c:ptCount val="2"/>
                <c:pt idx="0">
                  <c:v>Hayır, aynı işte çalışan kadın ve erkek farklı ücret alıyor</c:v>
                </c:pt>
                <c:pt idx="1">
                  <c:v>Evet, aynı işte çalışan kadın ve erkek aynı ücreti alıyor</c:v>
                </c:pt>
              </c:strCache>
            </c:strRef>
          </c:cat>
          <c:val>
            <c:numRef>
              <c:f>Sayfa1!$B$2:$B$3</c:f>
              <c:numCache>
                <c:formatCode>0.0</c:formatCode>
                <c:ptCount val="2"/>
                <c:pt idx="0">
                  <c:v>43.3</c:v>
                </c:pt>
                <c:pt idx="1">
                  <c:v>56.7</c:v>
                </c:pt>
              </c:numCache>
            </c:numRef>
          </c:val>
        </c:ser>
        <c:firstSliceAng val="70"/>
      </c:pieChart>
    </c:plotArea>
    <c:plotVisOnly val="1"/>
    <c:dispBlanksAs val="zero"/>
  </c:chart>
  <c:txPr>
    <a:bodyPr/>
    <a:lstStyle/>
    <a:p>
      <a:pPr>
        <a:defRPr sz="1000">
          <a:latin typeface="+mj-lt"/>
        </a:defRPr>
      </a:pPr>
      <a:endParaRPr lang="tr-TR"/>
    </a:p>
  </c:txPr>
  <c:externalData r:id="rId1"/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44960894594761874"/>
          <c:y val="2.4739597984345777E-2"/>
          <c:w val="0.48185260024490151"/>
          <c:h val="0.86434408088810311"/>
        </c:manualLayout>
      </c:layout>
      <c:barChart>
        <c:barDir val="bar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Kadın</c:v>
                </c:pt>
              </c:strCache>
            </c:strRef>
          </c:tx>
          <c:spPr>
            <a:solidFill>
              <a:srgbClr val="FF0000"/>
            </a:solidFill>
            <a:ln w="26664">
              <a:noFill/>
            </a:ln>
          </c:spPr>
          <c:dLbls>
            <c:spPr>
              <a:noFill/>
              <a:ln w="2666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Evet, aynı işte çalışan kadın ve erkek aynı ücreti alıyor</c:v>
                </c:pt>
                <c:pt idx="1">
                  <c:v>Hayır, aynı işte çalışan kadın ve erkek farklı ücret alıyor</c:v>
                </c:pt>
              </c:strCache>
            </c:strRef>
          </c:cat>
          <c:val>
            <c:numRef>
              <c:f>Sheet1!$B$2:$B$3</c:f>
              <c:numCache>
                <c:formatCode>0.0</c:formatCode>
                <c:ptCount val="2"/>
                <c:pt idx="0">
                  <c:v>51.4</c:v>
                </c:pt>
                <c:pt idx="1">
                  <c:v>48.6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Erkek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Evet, aynı işte çalışan kadın ve erkek aynı ücreti alıyor</c:v>
                </c:pt>
                <c:pt idx="1">
                  <c:v>Hayır, aynı işte çalışan kadın ve erkek farklı ücret alıyor</c:v>
                </c:pt>
              </c:strCache>
            </c:strRef>
          </c:cat>
          <c:val>
            <c:numRef>
              <c:f>Sheet1!$C$2:$C$3</c:f>
              <c:numCache>
                <c:formatCode>0.0</c:formatCode>
                <c:ptCount val="2"/>
                <c:pt idx="0">
                  <c:v>62</c:v>
                </c:pt>
                <c:pt idx="1">
                  <c:v>38</c:v>
                </c:pt>
              </c:numCache>
            </c:numRef>
          </c:val>
        </c:ser>
        <c:dLbls>
          <c:showVal val="1"/>
        </c:dLbls>
        <c:gapWidth val="30"/>
        <c:axId val="76939648"/>
        <c:axId val="76941184"/>
      </c:barChart>
      <c:catAx>
        <c:axId val="76939648"/>
        <c:scaling>
          <c:orientation val="maxMin"/>
        </c:scaling>
        <c:axPos val="l"/>
        <c:numFmt formatCode="General" sourceLinked="1"/>
        <c:tickLblPos val="nextTo"/>
        <c:spPr>
          <a:ln w="332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/>
            </a:pPr>
            <a:endParaRPr lang="tr-TR"/>
          </a:p>
        </c:txPr>
        <c:crossAx val="76941184"/>
        <c:crosses val="autoZero"/>
        <c:auto val="1"/>
        <c:lblAlgn val="ctr"/>
        <c:lblOffset val="100"/>
        <c:tickLblSkip val="1"/>
        <c:tickMarkSkip val="1"/>
      </c:catAx>
      <c:valAx>
        <c:axId val="76941184"/>
        <c:scaling>
          <c:orientation val="minMax"/>
        </c:scaling>
        <c:delete val="1"/>
        <c:axPos val="t"/>
        <c:numFmt formatCode="0.0" sourceLinked="1"/>
        <c:tickLblPos val="none"/>
        <c:crossAx val="76939648"/>
        <c:crosses val="autoZero"/>
        <c:crossBetween val="between"/>
      </c:valAx>
      <c:spPr>
        <a:noFill/>
        <a:ln w="25392">
          <a:noFill/>
        </a:ln>
      </c:spPr>
    </c:plotArea>
    <c:legend>
      <c:legendPos val="b"/>
      <c:layout>
        <c:manualLayout>
          <c:xMode val="edge"/>
          <c:yMode val="edge"/>
          <c:x val="0.24375172193339381"/>
          <c:y val="0.91972889235283151"/>
          <c:w val="0.42282299014613717"/>
          <c:h val="4.7953332613933183E-2"/>
        </c:manualLayout>
      </c:layout>
    </c:legend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+mj-lt"/>
          <a:ea typeface="Verdana"/>
          <a:cs typeface="Verdana"/>
        </a:defRPr>
      </a:pPr>
      <a:endParaRPr lang="tr-TR"/>
    </a:p>
  </c:txPr>
  <c:externalData r:id="rId1"/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48646263733526857"/>
          <c:y val="1.5212923671335241E-2"/>
          <c:w val="0.38068925481367388"/>
          <c:h val="0.86434408088810311"/>
        </c:manualLayout>
      </c:layout>
      <c:barChart>
        <c:barDir val="bar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Kadın </c:v>
                </c:pt>
              </c:strCache>
            </c:strRef>
          </c:tx>
          <c:spPr>
            <a:solidFill>
              <a:srgbClr val="FF0000"/>
            </a:solidFill>
            <a:ln w="26664">
              <a:noFill/>
            </a:ln>
          </c:spPr>
          <c:dLbls>
            <c:spPr>
              <a:noFill/>
              <a:ln w="26664">
                <a:noFill/>
              </a:ln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Kesinlikle Katılıyorum</c:v>
                </c:pt>
                <c:pt idx="1">
                  <c:v>Katılıyorum</c:v>
                </c:pt>
                <c:pt idx="2">
                  <c:v>Ne Katılıyorum Ne Katılmıyorum</c:v>
                </c:pt>
                <c:pt idx="3">
                  <c:v>Katılmıyorum</c:v>
                </c:pt>
                <c:pt idx="4">
                  <c:v>Kesinlikle Katılmıyorum  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34.300000000000004</c:v>
                </c:pt>
                <c:pt idx="1">
                  <c:v>49.6</c:v>
                </c:pt>
                <c:pt idx="2">
                  <c:v>13.1</c:v>
                </c:pt>
                <c:pt idx="3">
                  <c:v>1.6</c:v>
                </c:pt>
                <c:pt idx="4">
                  <c:v>1.4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Erkek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Kesinlikle Katılıyorum</c:v>
                </c:pt>
                <c:pt idx="1">
                  <c:v>Katılıyorum</c:v>
                </c:pt>
                <c:pt idx="2">
                  <c:v>Ne Katılıyorum Ne Katılmıyorum</c:v>
                </c:pt>
                <c:pt idx="3">
                  <c:v>Katılmıyorum</c:v>
                </c:pt>
                <c:pt idx="4">
                  <c:v>Kesinlikle Katılmıyorum  </c:v>
                </c:pt>
              </c:strCache>
            </c:strRef>
          </c:cat>
          <c:val>
            <c:numRef>
              <c:f>Sheet1!$C$2:$C$6</c:f>
              <c:numCache>
                <c:formatCode>0.0</c:formatCode>
                <c:ptCount val="5"/>
                <c:pt idx="0">
                  <c:v>21.7</c:v>
                </c:pt>
                <c:pt idx="1">
                  <c:v>56.4</c:v>
                </c:pt>
                <c:pt idx="2">
                  <c:v>13.5</c:v>
                </c:pt>
                <c:pt idx="3">
                  <c:v>5</c:v>
                </c:pt>
                <c:pt idx="4">
                  <c:v>3.4</c:v>
                </c:pt>
              </c:numCache>
            </c:numRef>
          </c:val>
        </c:ser>
        <c:dLbls>
          <c:showVal val="1"/>
        </c:dLbls>
        <c:gapWidth val="30"/>
        <c:axId val="77059584"/>
        <c:axId val="77061120"/>
      </c:barChart>
      <c:catAx>
        <c:axId val="77059584"/>
        <c:scaling>
          <c:orientation val="maxMin"/>
        </c:scaling>
        <c:axPos val="l"/>
        <c:numFmt formatCode="General" sourceLinked="1"/>
        <c:tickLblPos val="nextTo"/>
        <c:spPr>
          <a:ln w="332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/>
            </a:pPr>
            <a:endParaRPr lang="tr-TR"/>
          </a:p>
        </c:txPr>
        <c:crossAx val="77061120"/>
        <c:crosses val="autoZero"/>
        <c:auto val="1"/>
        <c:lblAlgn val="ctr"/>
        <c:lblOffset val="100"/>
        <c:tickLblSkip val="1"/>
        <c:tickMarkSkip val="1"/>
      </c:catAx>
      <c:valAx>
        <c:axId val="77061120"/>
        <c:scaling>
          <c:orientation val="minMax"/>
        </c:scaling>
        <c:delete val="1"/>
        <c:axPos val="t"/>
        <c:numFmt formatCode="0.0" sourceLinked="1"/>
        <c:tickLblPos val="none"/>
        <c:crossAx val="77059584"/>
        <c:crosses val="autoZero"/>
        <c:crossBetween val="between"/>
      </c:valAx>
      <c:spPr>
        <a:noFill/>
        <a:ln w="25392">
          <a:noFill/>
        </a:ln>
      </c:spPr>
    </c:plotArea>
    <c:legend>
      <c:legendPos val="b"/>
      <c:layout>
        <c:manualLayout>
          <c:xMode val="edge"/>
          <c:yMode val="edge"/>
          <c:x val="0.2790272306790248"/>
          <c:y val="0.88797331130946267"/>
          <c:w val="0.43922379750972224"/>
          <c:h val="4.7953332613933183E-2"/>
        </c:manualLayout>
      </c:layout>
    </c:legend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+mj-lt"/>
          <a:ea typeface="Verdana"/>
          <a:cs typeface="Verdana"/>
        </a:defRPr>
      </a:pPr>
      <a:endParaRPr lang="tr-TR"/>
    </a:p>
  </c:txPr>
  <c:externalData r:id="rId1"/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40470749502620618"/>
          <c:y val="0"/>
          <c:w val="0.31308288714828225"/>
          <c:h val="0.9535720056003727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FF0000"/>
            </a:solidFill>
            <a:ln w="25130">
              <a:noFill/>
            </a:ln>
          </c:spPr>
          <c:dLbls>
            <c:dLbl>
              <c:idx val="1"/>
              <c:layout>
                <c:manualLayout>
                  <c:x val="-1.1944754101483336E-2"/>
                  <c:y val="-5.6081324102141934E-3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130">
                <a:noFill/>
              </a:ln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Sheet1!$A$25:$A$29</c:f>
              <c:strCache>
                <c:ptCount val="5"/>
                <c:pt idx="0">
                  <c:v>Kesinlikle katılıyorum</c:v>
                </c:pt>
                <c:pt idx="1">
                  <c:v>Katılıyorum</c:v>
                </c:pt>
                <c:pt idx="2">
                  <c:v>Ne katılıyorum ne katılmıyorum</c:v>
                </c:pt>
                <c:pt idx="3">
                  <c:v>Katılmıyorum</c:v>
                </c:pt>
                <c:pt idx="4">
                  <c:v>Kesinlikle katılmıyorum</c:v>
                </c:pt>
              </c:strCache>
            </c:strRef>
          </c:cat>
          <c:val>
            <c:numRef>
              <c:f>Sheet1!$B$25:$B$29</c:f>
              <c:numCache>
                <c:formatCode>0.0</c:formatCode>
                <c:ptCount val="5"/>
                <c:pt idx="0">
                  <c:v>28</c:v>
                </c:pt>
                <c:pt idx="1">
                  <c:v>53</c:v>
                </c:pt>
                <c:pt idx="2" formatCode="General">
                  <c:v>13.3</c:v>
                </c:pt>
                <c:pt idx="3" formatCode="General">
                  <c:v>3.3</c:v>
                </c:pt>
                <c:pt idx="4" formatCode="General">
                  <c:v>2.4</c:v>
                </c:pt>
              </c:numCache>
            </c:numRef>
          </c:val>
        </c:ser>
        <c:dLbls>
          <c:showVal val="1"/>
        </c:dLbls>
        <c:gapWidth val="30"/>
        <c:axId val="77138944"/>
        <c:axId val="77144832"/>
      </c:barChart>
      <c:catAx>
        <c:axId val="77138944"/>
        <c:scaling>
          <c:orientation val="maxMin"/>
        </c:scaling>
        <c:axPos val="l"/>
        <c:numFmt formatCode="General" sourceLinked="1"/>
        <c:tickLblPos val="nextTo"/>
        <c:spPr>
          <a:ln w="3141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tr-TR"/>
          </a:p>
        </c:txPr>
        <c:crossAx val="77144832"/>
        <c:crosses val="autoZero"/>
        <c:auto val="1"/>
        <c:lblAlgn val="ctr"/>
        <c:lblOffset val="100"/>
        <c:tickLblSkip val="1"/>
        <c:tickMarkSkip val="1"/>
      </c:catAx>
      <c:valAx>
        <c:axId val="77144832"/>
        <c:scaling>
          <c:orientation val="minMax"/>
        </c:scaling>
        <c:delete val="1"/>
        <c:axPos val="t"/>
        <c:numFmt formatCode="0.0" sourceLinked="1"/>
        <c:tickLblPos val="none"/>
        <c:crossAx val="77138944"/>
        <c:crosses val="autoZero"/>
        <c:crossBetween val="between"/>
        <c:majorUnit val="5"/>
      </c:valAx>
      <c:spPr>
        <a:noFill/>
        <a:ln w="2536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+mj-lt"/>
          <a:ea typeface="Verdana"/>
          <a:cs typeface="Verdana"/>
        </a:defRPr>
      </a:pPr>
      <a:endParaRPr lang="tr-TR"/>
    </a:p>
  </c:txPr>
  <c:externalData r:id="rId1"/>
  <c:userShapes r:id="rId2"/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autoTitleDeleted val="1"/>
    <c:plotArea>
      <c:layout>
        <c:manualLayout>
          <c:layoutTarget val="inner"/>
          <c:xMode val="edge"/>
          <c:yMode val="edge"/>
          <c:x val="0.11381497731194638"/>
          <c:y val="7.1982103059872321E-2"/>
          <c:w val="0.69931295908727731"/>
          <c:h val="0.87094810336890605"/>
        </c:manualLayout>
      </c:layout>
      <c:pieChart>
        <c:varyColors val="1"/>
        <c:ser>
          <c:idx val="0"/>
          <c:order val="0"/>
          <c:tx>
            <c:strRef>
              <c:f>Sayfa1!$B$1</c:f>
              <c:strCache>
                <c:ptCount val="1"/>
                <c:pt idx="0">
                  <c:v>Sütun1</c:v>
                </c:pt>
              </c:strCache>
            </c:strRef>
          </c:tx>
          <c:spPr>
            <a:solidFill>
              <a:srgbClr val="FF0000"/>
            </a:solidFill>
          </c:spPr>
          <c:dPt>
            <c:idx val="0"/>
            <c:spPr>
              <a:solidFill>
                <a:schemeClr val="bg1">
                  <a:lumMod val="50000"/>
                </a:schemeClr>
              </a:solidFill>
            </c:spPr>
          </c:dPt>
          <c:dPt>
            <c:idx val="1"/>
            <c:explosion val="10"/>
          </c:dPt>
          <c:dLbls>
            <c:dLbl>
              <c:idx val="0"/>
              <c:layout>
                <c:manualLayout>
                  <c:x val="-1.1905099173291008E-16"/>
                  <c:y val="-3.7783426588822076E-2"/>
                </c:manualLayout>
              </c:layout>
              <c:spPr/>
              <c:txPr>
                <a:bodyPr/>
                <a:lstStyle/>
                <a:p>
                  <a:pPr>
                    <a:defRPr b="0">
                      <a:solidFill>
                        <a:schemeClr val="tx1"/>
                      </a:solidFill>
                    </a:defRPr>
                  </a:pPr>
                  <a:endParaRPr lang="tr-TR"/>
                </a:p>
              </c:txPr>
              <c:showVal val="1"/>
              <c:showCatName val="1"/>
              <c:extLst>
                <c:ext xmlns:c15="http://schemas.microsoft.com/office/drawing/2012/chart" uri="{CE6537A1-D6FC-4f65-9D91-7224C49458BB}">
                  <c15:layout>
                    <c:manualLayout>
                      <c:w val="0.19688866822585213"/>
                      <c:h val="0.26847027072224439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1.278300290123035E-7"/>
                  <c:y val="-0.41561769247704283"/>
                </c:manualLayout>
              </c:layout>
              <c:spPr/>
              <c:txPr>
                <a:bodyPr/>
                <a:lstStyle/>
                <a:p>
                  <a:pPr>
                    <a:defRPr b="0">
                      <a:solidFill>
                        <a:schemeClr val="tx1"/>
                      </a:solidFill>
                    </a:defRPr>
                  </a:pPr>
                  <a:endParaRPr lang="tr-TR"/>
                </a:p>
              </c:txPr>
              <c:showVal val="1"/>
              <c:showCatName val="1"/>
              <c:extLst>
                <c:ext xmlns:c15="http://schemas.microsoft.com/office/drawing/2012/chart" uri="{CE6537A1-D6FC-4f65-9D91-7224C49458BB}">
                  <c15:layout>
                    <c:manualLayout>
                      <c:w val="0.2322658844150651"/>
                      <c:h val="0.263125473858660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showCatName val="1"/>
            <c:extLst>
              <c:ext xmlns:c15="http://schemas.microsoft.com/office/drawing/2012/chart" uri="{CE6537A1-D6FC-4f65-9D91-7224C49458BB}"/>
            </c:extLst>
          </c:dLbls>
          <c:cat>
            <c:strRef>
              <c:f>Sayfa1!$A$2:$A$3</c:f>
              <c:strCache>
                <c:ptCount val="2"/>
                <c:pt idx="0">
                  <c:v>Hayır, artmıyor.</c:v>
                </c:pt>
                <c:pt idx="1">
                  <c:v>Evet, artıyor.</c:v>
                </c:pt>
              </c:strCache>
            </c:strRef>
          </c:cat>
          <c:val>
            <c:numRef>
              <c:f>Sayfa1!$B$2:$B$3</c:f>
              <c:numCache>
                <c:formatCode>General</c:formatCode>
                <c:ptCount val="2"/>
                <c:pt idx="0">
                  <c:v>9.2000000000000011</c:v>
                </c:pt>
                <c:pt idx="1">
                  <c:v>90.8</c:v>
                </c:pt>
              </c:numCache>
            </c:numRef>
          </c:val>
        </c:ser>
        <c:firstSliceAng val="70"/>
      </c:pieChart>
    </c:plotArea>
    <c:plotVisOnly val="1"/>
    <c:dispBlanksAs val="zero"/>
  </c:chart>
  <c:txPr>
    <a:bodyPr/>
    <a:lstStyle/>
    <a:p>
      <a:pPr>
        <a:defRPr sz="1000">
          <a:latin typeface="+mj-lt"/>
        </a:defRPr>
      </a:pPr>
      <a:endParaRPr lang="tr-T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chart>
    <c:autoTitleDeleted val="1"/>
    <c:plotArea>
      <c:layout>
        <c:manualLayout>
          <c:layoutTarget val="inner"/>
          <c:xMode val="edge"/>
          <c:yMode val="edge"/>
          <c:x val="0.18059079837825043"/>
          <c:y val="2.6401740472129419E-2"/>
          <c:w val="0.44003347790019759"/>
          <c:h val="0.95327639473904047"/>
        </c:manualLayout>
      </c:layout>
      <c:barChart>
        <c:barDir val="col"/>
        <c:grouping val="percentStacked"/>
        <c:ser>
          <c:idx val="0"/>
          <c:order val="0"/>
          <c:tx>
            <c:strRef>
              <c:f>Sheet1!$A$3</c:f>
              <c:strCache>
                <c:ptCount val="1"/>
                <c:pt idx="0">
                  <c:v>1.000 TL altı</c:v>
                </c:pt>
              </c:strCache>
            </c:strRef>
          </c:tx>
          <c:spPr>
            <a:solidFill>
              <a:srgbClr val="FF0000"/>
            </a:solidFill>
            <a:ln w="24676">
              <a:noFill/>
            </a:ln>
          </c:spPr>
          <c:dLbls>
            <c:spPr>
              <a:noFill/>
              <a:ln w="24676">
                <a:noFill/>
              </a:ln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Sheet1!$B$3</c:f>
              <c:numCache>
                <c:formatCode>0.0</c:formatCode>
                <c:ptCount val="1"/>
                <c:pt idx="0">
                  <c:v>5.0999999999999996</c:v>
                </c:pt>
              </c:numCache>
            </c:numRef>
          </c:val>
        </c:ser>
        <c:ser>
          <c:idx val="1"/>
          <c:order val="1"/>
          <c:tx>
            <c:strRef>
              <c:f>Sheet1!$A$4</c:f>
              <c:strCache>
                <c:ptCount val="1"/>
                <c:pt idx="0">
                  <c:v>1.000 - 1.999 TL</c:v>
                </c:pt>
              </c:strCache>
            </c:strRef>
          </c:tx>
          <c:spPr>
            <a:solidFill>
              <a:srgbClr val="FF9933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Sheet1!$B$4</c:f>
              <c:numCache>
                <c:formatCode>0.0</c:formatCode>
                <c:ptCount val="1"/>
                <c:pt idx="0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Sheet1!$A$5</c:f>
              <c:strCache>
                <c:ptCount val="1"/>
                <c:pt idx="0">
                  <c:v>2.000 - 2.999 TL</c:v>
                </c:pt>
              </c:strCache>
            </c:strRef>
          </c:tx>
          <c:spPr>
            <a:solidFill>
              <a:srgbClr val="3C8C93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Sheet1!$B$5</c:f>
              <c:numCache>
                <c:formatCode>0.0</c:formatCode>
                <c:ptCount val="1"/>
                <c:pt idx="0">
                  <c:v>31.9</c:v>
                </c:pt>
              </c:numCache>
            </c:numRef>
          </c:val>
        </c:ser>
        <c:ser>
          <c:idx val="3"/>
          <c:order val="3"/>
          <c:tx>
            <c:strRef>
              <c:f>Sheet1!$A$6</c:f>
              <c:strCache>
                <c:ptCount val="1"/>
                <c:pt idx="0">
                  <c:v>3.000 - 3.999 TL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Sheet1!$B$6</c:f>
              <c:numCache>
                <c:formatCode>0.0</c:formatCode>
                <c:ptCount val="1"/>
                <c:pt idx="0">
                  <c:v>20.7</c:v>
                </c:pt>
              </c:numCache>
            </c:numRef>
          </c:val>
        </c:ser>
        <c:ser>
          <c:idx val="4"/>
          <c:order val="4"/>
          <c:tx>
            <c:strRef>
              <c:f>Sheet1!$A$7</c:f>
              <c:strCache>
                <c:ptCount val="1"/>
                <c:pt idx="0">
                  <c:v>4.000 - 4.999 TL</c:v>
                </c:pt>
              </c:strCache>
            </c:strRef>
          </c:tx>
          <c:spPr>
            <a:solidFill>
              <a:srgbClr val="00B0F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bg1"/>
                    </a:solidFill>
                  </a:defRPr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Sheet1!$B$7</c:f>
              <c:numCache>
                <c:formatCode>0.0</c:formatCode>
                <c:ptCount val="1"/>
                <c:pt idx="0">
                  <c:v>8.6</c:v>
                </c:pt>
              </c:numCache>
            </c:numRef>
          </c:val>
        </c:ser>
        <c:ser>
          <c:idx val="5"/>
          <c:order val="5"/>
          <c:tx>
            <c:strRef>
              <c:f>Sheet1!$A$8</c:f>
              <c:strCache>
                <c:ptCount val="1"/>
                <c:pt idx="0">
                  <c:v>5.000 - 5.999 TL</c:v>
                </c:pt>
              </c:strCache>
            </c:strRef>
          </c:tx>
          <c:spPr>
            <a:solidFill>
              <a:srgbClr val="0070C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Sheet1!$B$8</c:f>
              <c:numCache>
                <c:formatCode>0.0</c:formatCode>
                <c:ptCount val="1"/>
                <c:pt idx="0">
                  <c:v>4.5</c:v>
                </c:pt>
              </c:numCache>
            </c:numRef>
          </c:val>
        </c:ser>
        <c:ser>
          <c:idx val="6"/>
          <c:order val="6"/>
          <c:tx>
            <c:strRef>
              <c:f>Sheet1!$A$9</c:f>
              <c:strCache>
                <c:ptCount val="1"/>
                <c:pt idx="0">
                  <c:v>6.000 TL ve üzeri</c:v>
                </c:pt>
              </c:strCache>
            </c:strRef>
          </c:tx>
          <c:spPr>
            <a:solidFill>
              <a:schemeClr val="bg2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val>
            <c:numRef>
              <c:f>Sheet1!$B$9</c:f>
              <c:numCache>
                <c:formatCode>0.0</c:formatCode>
                <c:ptCount val="1"/>
                <c:pt idx="0">
                  <c:v>4.4000000000000004</c:v>
                </c:pt>
              </c:numCache>
            </c:numRef>
          </c:val>
        </c:ser>
        <c:dLbls>
          <c:showVal val="1"/>
        </c:dLbls>
        <c:gapWidth val="30"/>
        <c:overlap val="100"/>
        <c:axId val="64661376"/>
        <c:axId val="64662912"/>
      </c:barChart>
      <c:catAx>
        <c:axId val="64661376"/>
        <c:scaling>
          <c:orientation val="minMax"/>
        </c:scaling>
        <c:axPos val="b"/>
        <c:numFmt formatCode="General" sourceLinked="1"/>
        <c:majorTickMark val="none"/>
        <c:tickLblPos val="none"/>
        <c:spPr>
          <a:ln w="3084">
            <a:solidFill>
              <a:schemeClr val="bg1">
                <a:lumMod val="50000"/>
              </a:schemeClr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tr-TR"/>
          </a:p>
        </c:txPr>
        <c:crossAx val="64662912"/>
        <c:crosses val="autoZero"/>
        <c:auto val="1"/>
        <c:lblAlgn val="ctr"/>
        <c:lblOffset val="100"/>
        <c:tickLblSkip val="1"/>
        <c:tickMarkSkip val="1"/>
      </c:catAx>
      <c:valAx>
        <c:axId val="64662912"/>
        <c:scaling>
          <c:orientation val="minMax"/>
          <c:max val="1"/>
        </c:scaling>
        <c:axPos val="l"/>
        <c:numFmt formatCode="0%" sourceLinked="1"/>
        <c:tickLblPos val="nextTo"/>
        <c:crossAx val="64661376"/>
        <c:crosses val="autoZero"/>
        <c:crossBetween val="between"/>
        <c:majorUnit val="0.1"/>
        <c:minorUnit val="2.0000000000000011E-2"/>
      </c:valAx>
      <c:spPr>
        <a:noFill/>
        <a:ln w="24676">
          <a:noFill/>
        </a:ln>
      </c:spPr>
    </c:plotArea>
    <c:legend>
      <c:legendPos val="r"/>
      <c:layout>
        <c:manualLayout>
          <c:xMode val="edge"/>
          <c:yMode val="edge"/>
          <c:x val="0.58707509091635657"/>
          <c:y val="3.5622805470068991E-2"/>
          <c:w val="0.38829137049189028"/>
          <c:h val="0.93419444160530762"/>
        </c:manualLayout>
      </c:layout>
      <c:overlay val="1"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+mj-lt"/>
          <a:ea typeface="Verdana"/>
          <a:cs typeface="Verdana"/>
        </a:defRPr>
      </a:pPr>
      <a:endParaRPr lang="tr-TR"/>
    </a:p>
  </c:txPr>
  <c:externalData r:id="rId1"/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40470749502620618"/>
          <c:y val="0"/>
          <c:w val="0.31308288714828225"/>
          <c:h val="0.9535720056003727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FF0000"/>
            </a:solidFill>
            <a:ln w="25130">
              <a:noFill/>
            </a:ln>
          </c:spPr>
          <c:dLbls>
            <c:dLbl>
              <c:idx val="1"/>
              <c:layout>
                <c:manualLayout>
                  <c:x val="-1.1944754101483336E-2"/>
                  <c:y val="-5.6081324102141934E-3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130">
                <a:noFill/>
              </a:ln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Sheet1!$A$36:$A$40</c:f>
              <c:strCache>
                <c:ptCount val="5"/>
                <c:pt idx="0">
                  <c:v>Kesinlikle katılıyorum</c:v>
                </c:pt>
                <c:pt idx="1">
                  <c:v>Katılıyorum</c:v>
                </c:pt>
                <c:pt idx="2">
                  <c:v>Ne katılıyorum ne katılmıyorum</c:v>
                </c:pt>
                <c:pt idx="3">
                  <c:v>Katılmıyorum</c:v>
                </c:pt>
                <c:pt idx="4">
                  <c:v>Kesinlikle katılmıyorum</c:v>
                </c:pt>
              </c:strCache>
            </c:strRef>
          </c:cat>
          <c:val>
            <c:numRef>
              <c:f>Sheet1!$B$36:$B$40</c:f>
              <c:numCache>
                <c:formatCode>General</c:formatCode>
                <c:ptCount val="5"/>
                <c:pt idx="0">
                  <c:v>9.3000000000000007</c:v>
                </c:pt>
                <c:pt idx="1">
                  <c:v>33.700000000000003</c:v>
                </c:pt>
                <c:pt idx="2">
                  <c:v>33.200000000000003</c:v>
                </c:pt>
                <c:pt idx="3">
                  <c:v>15.9</c:v>
                </c:pt>
                <c:pt idx="4">
                  <c:v>7.9</c:v>
                </c:pt>
              </c:numCache>
            </c:numRef>
          </c:val>
        </c:ser>
        <c:dLbls>
          <c:showVal val="1"/>
        </c:dLbls>
        <c:gapWidth val="30"/>
        <c:axId val="77407744"/>
        <c:axId val="77409280"/>
      </c:barChart>
      <c:catAx>
        <c:axId val="77407744"/>
        <c:scaling>
          <c:orientation val="maxMin"/>
        </c:scaling>
        <c:axPos val="l"/>
        <c:numFmt formatCode="General" sourceLinked="1"/>
        <c:tickLblPos val="nextTo"/>
        <c:spPr>
          <a:ln w="3141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tr-TR"/>
          </a:p>
        </c:txPr>
        <c:crossAx val="77409280"/>
        <c:crosses val="autoZero"/>
        <c:auto val="1"/>
        <c:lblAlgn val="ctr"/>
        <c:lblOffset val="100"/>
        <c:tickLblSkip val="1"/>
        <c:tickMarkSkip val="1"/>
      </c:catAx>
      <c:valAx>
        <c:axId val="77409280"/>
        <c:scaling>
          <c:orientation val="minMax"/>
        </c:scaling>
        <c:delete val="1"/>
        <c:axPos val="t"/>
        <c:numFmt formatCode="General" sourceLinked="1"/>
        <c:tickLblPos val="none"/>
        <c:crossAx val="77407744"/>
        <c:crosses val="autoZero"/>
        <c:crossBetween val="between"/>
        <c:majorUnit val="5"/>
      </c:valAx>
      <c:spPr>
        <a:noFill/>
        <a:ln w="2536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+mj-lt"/>
          <a:ea typeface="Verdana"/>
          <a:cs typeface="Verdana"/>
        </a:defRPr>
      </a:pPr>
      <a:endParaRPr lang="tr-TR"/>
    </a:p>
  </c:txPr>
  <c:externalData r:id="rId1"/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48646263733526857"/>
          <c:y val="1.5212923671335241E-2"/>
          <c:w val="0.38068925481367388"/>
          <c:h val="0.86434408088810311"/>
        </c:manualLayout>
      </c:layout>
      <c:barChart>
        <c:barDir val="bar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Kadın </c:v>
                </c:pt>
              </c:strCache>
            </c:strRef>
          </c:tx>
          <c:spPr>
            <a:solidFill>
              <a:srgbClr val="FF0000"/>
            </a:solidFill>
            <a:ln w="26664">
              <a:noFill/>
            </a:ln>
          </c:spPr>
          <c:dLbls>
            <c:spPr>
              <a:noFill/>
              <a:ln w="26664">
                <a:noFill/>
              </a:ln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Kesinlikle Katılıyorum</c:v>
                </c:pt>
                <c:pt idx="1">
                  <c:v>Katılıyorum</c:v>
                </c:pt>
                <c:pt idx="2">
                  <c:v>Ne Katılıyorum Ne Katılmıyorum</c:v>
                </c:pt>
                <c:pt idx="3">
                  <c:v>Katılmıyorum</c:v>
                </c:pt>
                <c:pt idx="4">
                  <c:v>Kesinlikle Katılmıyorum  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11.4</c:v>
                </c:pt>
                <c:pt idx="1">
                  <c:v>27.1</c:v>
                </c:pt>
                <c:pt idx="2">
                  <c:v>36.9</c:v>
                </c:pt>
                <c:pt idx="3">
                  <c:v>16.100000000000001</c:v>
                </c:pt>
                <c:pt idx="4">
                  <c:v>8.6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Erkek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Kesinlikle Katılıyorum</c:v>
                </c:pt>
                <c:pt idx="1">
                  <c:v>Katılıyorum</c:v>
                </c:pt>
                <c:pt idx="2">
                  <c:v>Ne Katılıyorum Ne Katılmıyorum</c:v>
                </c:pt>
                <c:pt idx="3">
                  <c:v>Katılmıyorum</c:v>
                </c:pt>
                <c:pt idx="4">
                  <c:v>Kesinlikle Katılmıyorum  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7.2</c:v>
                </c:pt>
                <c:pt idx="1">
                  <c:v>40.4</c:v>
                </c:pt>
                <c:pt idx="2">
                  <c:v>29.5</c:v>
                </c:pt>
                <c:pt idx="3">
                  <c:v>15.7</c:v>
                </c:pt>
                <c:pt idx="4">
                  <c:v>7.2</c:v>
                </c:pt>
              </c:numCache>
            </c:numRef>
          </c:val>
        </c:ser>
        <c:dLbls>
          <c:showVal val="1"/>
        </c:dLbls>
        <c:gapWidth val="30"/>
        <c:axId val="77480704"/>
        <c:axId val="77482240"/>
      </c:barChart>
      <c:catAx>
        <c:axId val="77480704"/>
        <c:scaling>
          <c:orientation val="maxMin"/>
        </c:scaling>
        <c:axPos val="l"/>
        <c:numFmt formatCode="General" sourceLinked="1"/>
        <c:tickLblPos val="nextTo"/>
        <c:spPr>
          <a:ln w="332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/>
            </a:pPr>
            <a:endParaRPr lang="tr-TR"/>
          </a:p>
        </c:txPr>
        <c:crossAx val="77482240"/>
        <c:crosses val="autoZero"/>
        <c:auto val="1"/>
        <c:lblAlgn val="ctr"/>
        <c:lblOffset val="100"/>
        <c:tickLblSkip val="1"/>
        <c:tickMarkSkip val="1"/>
      </c:catAx>
      <c:valAx>
        <c:axId val="77482240"/>
        <c:scaling>
          <c:orientation val="minMax"/>
        </c:scaling>
        <c:delete val="1"/>
        <c:axPos val="t"/>
        <c:numFmt formatCode="General" sourceLinked="1"/>
        <c:tickLblPos val="none"/>
        <c:crossAx val="77480704"/>
        <c:crosses val="autoZero"/>
        <c:crossBetween val="between"/>
      </c:valAx>
      <c:spPr>
        <a:noFill/>
        <a:ln w="25392">
          <a:noFill/>
        </a:ln>
      </c:spPr>
    </c:plotArea>
    <c:legend>
      <c:legendPos val="b"/>
      <c:layout>
        <c:manualLayout>
          <c:xMode val="edge"/>
          <c:yMode val="edge"/>
          <c:x val="0.2790272306790248"/>
          <c:y val="0.88797331130946267"/>
          <c:w val="0.43922379750972224"/>
          <c:h val="4.7953332613933183E-2"/>
        </c:manualLayout>
      </c:layout>
    </c:legend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+mj-lt"/>
          <a:ea typeface="Verdana"/>
          <a:cs typeface="Verdana"/>
        </a:defRPr>
      </a:pPr>
      <a:endParaRPr lang="tr-TR"/>
    </a:p>
  </c:txPr>
  <c:externalData r:id="rId1"/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40470749502620618"/>
          <c:y val="0"/>
          <c:w val="0.31308288714828225"/>
          <c:h val="0.9535720056003727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FF0000"/>
            </a:solidFill>
            <a:ln w="25130">
              <a:noFill/>
            </a:ln>
          </c:spPr>
          <c:dLbls>
            <c:dLbl>
              <c:idx val="1"/>
              <c:layout>
                <c:manualLayout>
                  <c:x val="-1.1944754101483336E-2"/>
                  <c:y val="-5.6081324102141934E-3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130">
                <a:noFill/>
              </a:ln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Sheet1!$F$51:$F$55</c:f>
              <c:strCache>
                <c:ptCount val="5"/>
                <c:pt idx="0">
                  <c:v>Kesinlikle etkiler</c:v>
                </c:pt>
                <c:pt idx="1">
                  <c:v>Etkiler</c:v>
                </c:pt>
                <c:pt idx="2">
                  <c:v>Ne etkiler ne etkilemez</c:v>
                </c:pt>
                <c:pt idx="3">
                  <c:v>Etkilemez</c:v>
                </c:pt>
                <c:pt idx="4">
                  <c:v>Kesinlikle etkilemez</c:v>
                </c:pt>
              </c:strCache>
            </c:strRef>
          </c:cat>
          <c:val>
            <c:numRef>
              <c:f>Sheet1!$G$51:$G$55</c:f>
              <c:numCache>
                <c:formatCode>General</c:formatCode>
                <c:ptCount val="5"/>
                <c:pt idx="0" formatCode="0.0">
                  <c:v>20</c:v>
                </c:pt>
                <c:pt idx="1">
                  <c:v>41.4</c:v>
                </c:pt>
                <c:pt idx="2">
                  <c:v>28.8</c:v>
                </c:pt>
                <c:pt idx="3">
                  <c:v>7.1</c:v>
                </c:pt>
                <c:pt idx="4">
                  <c:v>2.7</c:v>
                </c:pt>
              </c:numCache>
            </c:numRef>
          </c:val>
        </c:ser>
        <c:dLbls>
          <c:showVal val="1"/>
        </c:dLbls>
        <c:gapWidth val="30"/>
        <c:axId val="77581696"/>
        <c:axId val="77587584"/>
      </c:barChart>
      <c:catAx>
        <c:axId val="77581696"/>
        <c:scaling>
          <c:orientation val="maxMin"/>
        </c:scaling>
        <c:axPos val="l"/>
        <c:numFmt formatCode="General" sourceLinked="1"/>
        <c:tickLblPos val="nextTo"/>
        <c:spPr>
          <a:ln w="3141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tr-TR"/>
          </a:p>
        </c:txPr>
        <c:crossAx val="77587584"/>
        <c:crosses val="autoZero"/>
        <c:auto val="1"/>
        <c:lblAlgn val="ctr"/>
        <c:lblOffset val="100"/>
        <c:tickLblSkip val="1"/>
        <c:tickMarkSkip val="1"/>
      </c:catAx>
      <c:valAx>
        <c:axId val="77587584"/>
        <c:scaling>
          <c:orientation val="minMax"/>
        </c:scaling>
        <c:delete val="1"/>
        <c:axPos val="t"/>
        <c:numFmt formatCode="0.0" sourceLinked="1"/>
        <c:tickLblPos val="none"/>
        <c:crossAx val="77581696"/>
        <c:crosses val="autoZero"/>
        <c:crossBetween val="between"/>
        <c:majorUnit val="5"/>
      </c:valAx>
      <c:spPr>
        <a:noFill/>
        <a:ln w="2536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+mj-lt"/>
          <a:ea typeface="Verdana"/>
          <a:cs typeface="Verdana"/>
        </a:defRPr>
      </a:pPr>
      <a:endParaRPr lang="tr-TR"/>
    </a:p>
  </c:txPr>
  <c:externalData r:id="rId1"/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48646263733526857"/>
          <c:y val="1.5212923671335241E-2"/>
          <c:w val="0.38068925481367388"/>
          <c:h val="0.86434408088810311"/>
        </c:manualLayout>
      </c:layout>
      <c:barChart>
        <c:barDir val="bar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Kadın </c:v>
                </c:pt>
              </c:strCache>
            </c:strRef>
          </c:tx>
          <c:spPr>
            <a:solidFill>
              <a:srgbClr val="FF0000"/>
            </a:solidFill>
            <a:ln w="26664">
              <a:noFill/>
            </a:ln>
          </c:spPr>
          <c:dLbls>
            <c:spPr>
              <a:noFill/>
              <a:ln w="26664">
                <a:noFill/>
              </a:ln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Kesinlikle Katılıyorum</c:v>
                </c:pt>
                <c:pt idx="1">
                  <c:v>Katılıyorum</c:v>
                </c:pt>
                <c:pt idx="2">
                  <c:v>Ne Katılıyorum Ne Katılmıyorum</c:v>
                </c:pt>
                <c:pt idx="3">
                  <c:v>Katılmıyorum</c:v>
                </c:pt>
                <c:pt idx="4">
                  <c:v>Kesinlikle Katılmıyorum  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23.7</c:v>
                </c:pt>
                <c:pt idx="1">
                  <c:v>41.4</c:v>
                </c:pt>
                <c:pt idx="2">
                  <c:v>26.9</c:v>
                </c:pt>
                <c:pt idx="3">
                  <c:v>5.4</c:v>
                </c:pt>
                <c:pt idx="4">
                  <c:v>2.6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Erkek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Kesinlikle Katılıyorum</c:v>
                </c:pt>
                <c:pt idx="1">
                  <c:v>Katılıyorum</c:v>
                </c:pt>
                <c:pt idx="2">
                  <c:v>Ne Katılıyorum Ne Katılmıyorum</c:v>
                </c:pt>
                <c:pt idx="3">
                  <c:v>Katılmıyorum</c:v>
                </c:pt>
                <c:pt idx="4">
                  <c:v>Kesinlikle Katılmıyorum  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16.3</c:v>
                </c:pt>
                <c:pt idx="1">
                  <c:v>41.4</c:v>
                </c:pt>
                <c:pt idx="2">
                  <c:v>30.7</c:v>
                </c:pt>
                <c:pt idx="3">
                  <c:v>8.8000000000000007</c:v>
                </c:pt>
                <c:pt idx="4">
                  <c:v>2.8</c:v>
                </c:pt>
              </c:numCache>
            </c:numRef>
          </c:val>
        </c:ser>
        <c:dLbls>
          <c:showVal val="1"/>
        </c:dLbls>
        <c:gapWidth val="30"/>
        <c:axId val="77641984"/>
        <c:axId val="77656064"/>
      </c:barChart>
      <c:catAx>
        <c:axId val="77641984"/>
        <c:scaling>
          <c:orientation val="maxMin"/>
        </c:scaling>
        <c:axPos val="l"/>
        <c:numFmt formatCode="General" sourceLinked="1"/>
        <c:tickLblPos val="nextTo"/>
        <c:spPr>
          <a:ln w="332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/>
            </a:pPr>
            <a:endParaRPr lang="tr-TR"/>
          </a:p>
        </c:txPr>
        <c:crossAx val="77656064"/>
        <c:crosses val="autoZero"/>
        <c:auto val="1"/>
        <c:lblAlgn val="ctr"/>
        <c:lblOffset val="100"/>
        <c:tickLblSkip val="1"/>
        <c:tickMarkSkip val="1"/>
      </c:catAx>
      <c:valAx>
        <c:axId val="77656064"/>
        <c:scaling>
          <c:orientation val="minMax"/>
        </c:scaling>
        <c:delete val="1"/>
        <c:axPos val="t"/>
        <c:numFmt formatCode="General" sourceLinked="1"/>
        <c:tickLblPos val="none"/>
        <c:crossAx val="77641984"/>
        <c:crosses val="autoZero"/>
        <c:crossBetween val="between"/>
      </c:valAx>
      <c:spPr>
        <a:noFill/>
        <a:ln w="25392">
          <a:noFill/>
        </a:ln>
      </c:spPr>
    </c:plotArea>
    <c:legend>
      <c:legendPos val="b"/>
      <c:layout>
        <c:manualLayout>
          <c:xMode val="edge"/>
          <c:yMode val="edge"/>
          <c:x val="0.2790272306790248"/>
          <c:y val="0.88797331130946267"/>
          <c:w val="0.43922379750972224"/>
          <c:h val="4.7953332613933183E-2"/>
        </c:manualLayout>
      </c:layout>
    </c:legend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+mj-lt"/>
          <a:ea typeface="Verdana"/>
          <a:cs typeface="Verdana"/>
        </a:defRPr>
      </a:pPr>
      <a:endParaRPr lang="tr-TR"/>
    </a:p>
  </c:txPr>
  <c:externalData r:id="rId1"/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27387877452362636"/>
          <c:y val="3.465346534653465E-2"/>
          <c:w val="0.67161271186650762"/>
          <c:h val="0.83904346648410122"/>
        </c:manualLayout>
      </c:layout>
      <c:barChart>
        <c:barDir val="bar"/>
        <c:grouping val="percentStacked"/>
        <c:ser>
          <c:idx val="0"/>
          <c:order val="0"/>
          <c:tx>
            <c:strRef>
              <c:f>Sayfa1!$B$17</c:f>
              <c:strCache>
                <c:ptCount val="1"/>
                <c:pt idx="0">
                  <c:v>Kesinlikle katılıyorum</c:v>
                </c:pt>
              </c:strCache>
            </c:strRef>
          </c:tx>
          <c:spPr>
            <a:solidFill>
              <a:srgbClr val="00808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Sayfa1!$A$18:$A$25</c:f>
              <c:strCache>
                <c:ptCount val="8"/>
                <c:pt idx="0">
                  <c:v>Kadın erkek eşitliğini sağlamak devletin temel görevlerinden biridir</c:v>
                </c:pt>
                <c:pt idx="1">
                  <c:v>Kadınların hakları hukuki olarak korunmalıdır</c:v>
                </c:pt>
                <c:pt idx="2">
                  <c:v>Kadınların siyasete katılımı siyasette ve toplumda olumlu etki yapar</c:v>
                </c:pt>
                <c:pt idx="3">
                  <c:v>Kadınların hak mücadelesi kadına yönelik şiddeti azaltır</c:v>
                </c:pt>
                <c:pt idx="4">
                  <c:v>Kadınlar siyasete katılsa da önemli olan kadın hakları için çalışmalarıdır</c:v>
                </c:pt>
                <c:pt idx="5">
                  <c:v>Kadınların siyasete katılımının artması kadına yönelik şiddeti azaltır</c:v>
                </c:pt>
                <c:pt idx="6">
                  <c:v>Kadınların hakları hukuki olarak korunuyor</c:v>
                </c:pt>
                <c:pt idx="7">
                  <c:v>Politika erkeklerin işidir</c:v>
                </c:pt>
              </c:strCache>
            </c:strRef>
          </c:cat>
          <c:val>
            <c:numRef>
              <c:f>Sayfa1!$B$18:$B$25</c:f>
              <c:numCache>
                <c:formatCode>0.0</c:formatCode>
                <c:ptCount val="8"/>
                <c:pt idx="0">
                  <c:v>34</c:v>
                </c:pt>
                <c:pt idx="1">
                  <c:v>35.200000000000003</c:v>
                </c:pt>
                <c:pt idx="2">
                  <c:v>20.100000000000001</c:v>
                </c:pt>
                <c:pt idx="3">
                  <c:v>21.3</c:v>
                </c:pt>
                <c:pt idx="4">
                  <c:v>20</c:v>
                </c:pt>
                <c:pt idx="5">
                  <c:v>19.8</c:v>
                </c:pt>
                <c:pt idx="6">
                  <c:v>8.2000000000000011</c:v>
                </c:pt>
                <c:pt idx="7">
                  <c:v>6</c:v>
                </c:pt>
              </c:numCache>
            </c:numRef>
          </c:val>
        </c:ser>
        <c:ser>
          <c:idx val="1"/>
          <c:order val="1"/>
          <c:tx>
            <c:strRef>
              <c:f>Sayfa1!$C$17</c:f>
              <c:strCache>
                <c:ptCount val="1"/>
                <c:pt idx="0">
                  <c:v>Katılıyorum</c:v>
                </c:pt>
              </c:strCache>
            </c:strRef>
          </c:tx>
          <c:spPr>
            <a:solidFill>
              <a:srgbClr val="72BFC5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Sayfa1!$A$18:$A$25</c:f>
              <c:strCache>
                <c:ptCount val="8"/>
                <c:pt idx="0">
                  <c:v>Kadın erkek eşitliğini sağlamak devletin temel görevlerinden biridir</c:v>
                </c:pt>
                <c:pt idx="1">
                  <c:v>Kadınların hakları hukuki olarak korunmalıdır</c:v>
                </c:pt>
                <c:pt idx="2">
                  <c:v>Kadınların siyasete katılımı siyasette ve toplumda olumlu etki yapar</c:v>
                </c:pt>
                <c:pt idx="3">
                  <c:v>Kadınların hak mücadelesi kadına yönelik şiddeti azaltır</c:v>
                </c:pt>
                <c:pt idx="4">
                  <c:v>Kadınlar siyasete katılsa da önemli olan kadın hakları için çalışmalarıdır</c:v>
                </c:pt>
                <c:pt idx="5">
                  <c:v>Kadınların siyasete katılımının artması kadına yönelik şiddeti azaltır</c:v>
                </c:pt>
                <c:pt idx="6">
                  <c:v>Kadınların hakları hukuki olarak korunuyor</c:v>
                </c:pt>
                <c:pt idx="7">
                  <c:v>Politika erkeklerin işidir</c:v>
                </c:pt>
              </c:strCache>
            </c:strRef>
          </c:cat>
          <c:val>
            <c:numRef>
              <c:f>Sayfa1!$C$18:$C$25</c:f>
              <c:numCache>
                <c:formatCode>0.0</c:formatCode>
                <c:ptCount val="8"/>
                <c:pt idx="0">
                  <c:v>49.7</c:v>
                </c:pt>
                <c:pt idx="1">
                  <c:v>46.5</c:v>
                </c:pt>
                <c:pt idx="2">
                  <c:v>50.6</c:v>
                </c:pt>
                <c:pt idx="3">
                  <c:v>48.1</c:v>
                </c:pt>
                <c:pt idx="4">
                  <c:v>46.2</c:v>
                </c:pt>
                <c:pt idx="5">
                  <c:v>46.3</c:v>
                </c:pt>
                <c:pt idx="6">
                  <c:v>29.2</c:v>
                </c:pt>
                <c:pt idx="7">
                  <c:v>12.3</c:v>
                </c:pt>
              </c:numCache>
            </c:numRef>
          </c:val>
        </c:ser>
        <c:ser>
          <c:idx val="2"/>
          <c:order val="2"/>
          <c:tx>
            <c:strRef>
              <c:f>Sayfa1!$D$17</c:f>
              <c:strCache>
                <c:ptCount val="1"/>
                <c:pt idx="0">
                  <c:v>Ne katılıyorum ne katılmıyorum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Sayfa1!$A$18:$A$25</c:f>
              <c:strCache>
                <c:ptCount val="8"/>
                <c:pt idx="0">
                  <c:v>Kadın erkek eşitliğini sağlamak devletin temel görevlerinden biridir</c:v>
                </c:pt>
                <c:pt idx="1">
                  <c:v>Kadınların hakları hukuki olarak korunmalıdır</c:v>
                </c:pt>
                <c:pt idx="2">
                  <c:v>Kadınların siyasete katılımı siyasette ve toplumda olumlu etki yapar</c:v>
                </c:pt>
                <c:pt idx="3">
                  <c:v>Kadınların hak mücadelesi kadına yönelik şiddeti azaltır</c:v>
                </c:pt>
                <c:pt idx="4">
                  <c:v>Kadınlar siyasete katılsa da önemli olan kadın hakları için çalışmalarıdır</c:v>
                </c:pt>
                <c:pt idx="5">
                  <c:v>Kadınların siyasete katılımının artması kadına yönelik şiddeti azaltır</c:v>
                </c:pt>
                <c:pt idx="6">
                  <c:v>Kadınların hakları hukuki olarak korunuyor</c:v>
                </c:pt>
                <c:pt idx="7">
                  <c:v>Politika erkeklerin işidir</c:v>
                </c:pt>
              </c:strCache>
            </c:strRef>
          </c:cat>
          <c:val>
            <c:numRef>
              <c:f>Sayfa1!$D$18:$D$25</c:f>
              <c:numCache>
                <c:formatCode>0.0</c:formatCode>
                <c:ptCount val="8"/>
                <c:pt idx="0">
                  <c:v>13.4</c:v>
                </c:pt>
                <c:pt idx="1">
                  <c:v>15.6</c:v>
                </c:pt>
                <c:pt idx="2">
                  <c:v>24.2</c:v>
                </c:pt>
                <c:pt idx="3">
                  <c:v>25.2</c:v>
                </c:pt>
                <c:pt idx="4">
                  <c:v>24.1</c:v>
                </c:pt>
                <c:pt idx="5">
                  <c:v>27.3</c:v>
                </c:pt>
                <c:pt idx="6">
                  <c:v>31.8</c:v>
                </c:pt>
                <c:pt idx="7">
                  <c:v>27.7</c:v>
                </c:pt>
              </c:numCache>
            </c:numRef>
          </c:val>
        </c:ser>
        <c:ser>
          <c:idx val="3"/>
          <c:order val="3"/>
          <c:tx>
            <c:strRef>
              <c:f>Sayfa1!$E$17</c:f>
              <c:strCache>
                <c:ptCount val="1"/>
                <c:pt idx="0">
                  <c:v>Katılmıyorum</c:v>
                </c:pt>
              </c:strCache>
            </c:strRef>
          </c:tx>
          <c:spPr>
            <a:solidFill>
              <a:srgbClr val="FF9900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Sayfa1!$A$18:$A$25</c:f>
              <c:strCache>
                <c:ptCount val="8"/>
                <c:pt idx="0">
                  <c:v>Kadın erkek eşitliğini sağlamak devletin temel görevlerinden biridir</c:v>
                </c:pt>
                <c:pt idx="1">
                  <c:v>Kadınların hakları hukuki olarak korunmalıdır</c:v>
                </c:pt>
                <c:pt idx="2">
                  <c:v>Kadınların siyasete katılımı siyasette ve toplumda olumlu etki yapar</c:v>
                </c:pt>
                <c:pt idx="3">
                  <c:v>Kadınların hak mücadelesi kadına yönelik şiddeti azaltır</c:v>
                </c:pt>
                <c:pt idx="4">
                  <c:v>Kadınlar siyasete katılsa da önemli olan kadın hakları için çalışmalarıdır</c:v>
                </c:pt>
                <c:pt idx="5">
                  <c:v>Kadınların siyasete katılımının artması kadına yönelik şiddeti azaltır</c:v>
                </c:pt>
                <c:pt idx="6">
                  <c:v>Kadınların hakları hukuki olarak korunuyor</c:v>
                </c:pt>
                <c:pt idx="7">
                  <c:v>Politika erkeklerin işidir</c:v>
                </c:pt>
              </c:strCache>
            </c:strRef>
          </c:cat>
          <c:val>
            <c:numRef>
              <c:f>Sayfa1!$E$18:$E$25</c:f>
              <c:numCache>
                <c:formatCode>0.0</c:formatCode>
                <c:ptCount val="8"/>
                <c:pt idx="0">
                  <c:v>2.1</c:v>
                </c:pt>
                <c:pt idx="1">
                  <c:v>2.2000000000000002</c:v>
                </c:pt>
                <c:pt idx="2">
                  <c:v>3.6</c:v>
                </c:pt>
                <c:pt idx="3">
                  <c:v>4.0999999999999996</c:v>
                </c:pt>
                <c:pt idx="4">
                  <c:v>6.9</c:v>
                </c:pt>
                <c:pt idx="5">
                  <c:v>5.0999999999999996</c:v>
                </c:pt>
                <c:pt idx="6">
                  <c:v>21.3</c:v>
                </c:pt>
                <c:pt idx="7">
                  <c:v>30.9</c:v>
                </c:pt>
              </c:numCache>
            </c:numRef>
          </c:val>
        </c:ser>
        <c:ser>
          <c:idx val="4"/>
          <c:order val="4"/>
          <c:tx>
            <c:strRef>
              <c:f>Sayfa1!$F$17</c:f>
              <c:strCache>
                <c:ptCount val="1"/>
                <c:pt idx="0">
                  <c:v>Kesinlikle katılmıyorum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Sayfa1!$A$18:$A$25</c:f>
              <c:strCache>
                <c:ptCount val="8"/>
                <c:pt idx="0">
                  <c:v>Kadın erkek eşitliğini sağlamak devletin temel görevlerinden biridir</c:v>
                </c:pt>
                <c:pt idx="1">
                  <c:v>Kadınların hakları hukuki olarak korunmalıdır</c:v>
                </c:pt>
                <c:pt idx="2">
                  <c:v>Kadınların siyasete katılımı siyasette ve toplumda olumlu etki yapar</c:v>
                </c:pt>
                <c:pt idx="3">
                  <c:v>Kadınların hak mücadelesi kadına yönelik şiddeti azaltır</c:v>
                </c:pt>
                <c:pt idx="4">
                  <c:v>Kadınlar siyasete katılsa da önemli olan kadın hakları için çalışmalarıdır</c:v>
                </c:pt>
                <c:pt idx="5">
                  <c:v>Kadınların siyasete katılımının artması kadına yönelik şiddeti azaltır</c:v>
                </c:pt>
                <c:pt idx="6">
                  <c:v>Kadınların hakları hukuki olarak korunuyor</c:v>
                </c:pt>
                <c:pt idx="7">
                  <c:v>Politika erkeklerin işidir</c:v>
                </c:pt>
              </c:strCache>
            </c:strRef>
          </c:cat>
          <c:val>
            <c:numRef>
              <c:f>Sayfa1!$F$18:$F$25</c:f>
              <c:numCache>
                <c:formatCode>0.0</c:formatCode>
                <c:ptCount val="8"/>
                <c:pt idx="0">
                  <c:v>0.8</c:v>
                </c:pt>
                <c:pt idx="1">
                  <c:v>0.5</c:v>
                </c:pt>
                <c:pt idx="2">
                  <c:v>1.5</c:v>
                </c:pt>
                <c:pt idx="3">
                  <c:v>1.3</c:v>
                </c:pt>
                <c:pt idx="4">
                  <c:v>2.8</c:v>
                </c:pt>
                <c:pt idx="5">
                  <c:v>1.5</c:v>
                </c:pt>
                <c:pt idx="6">
                  <c:v>9.5</c:v>
                </c:pt>
                <c:pt idx="7">
                  <c:v>23.1</c:v>
                </c:pt>
              </c:numCache>
            </c:numRef>
          </c:val>
        </c:ser>
        <c:dLbls>
          <c:showVal val="1"/>
        </c:dLbls>
        <c:gapWidth val="30"/>
        <c:overlap val="100"/>
        <c:axId val="76607488"/>
        <c:axId val="76609024"/>
      </c:barChart>
      <c:catAx>
        <c:axId val="76607488"/>
        <c:scaling>
          <c:orientation val="maxMin"/>
        </c:scaling>
        <c:axPos val="l"/>
        <c:numFmt formatCode="General" sourceLinked="1"/>
        <c:tickLblPos val="nextTo"/>
        <c:txPr>
          <a:bodyPr/>
          <a:lstStyle/>
          <a:p>
            <a:pPr>
              <a:defRPr sz="1000"/>
            </a:pPr>
            <a:endParaRPr lang="tr-TR"/>
          </a:p>
        </c:txPr>
        <c:crossAx val="76609024"/>
        <c:crosses val="autoZero"/>
        <c:auto val="1"/>
        <c:lblAlgn val="ctr"/>
        <c:lblOffset val="100"/>
      </c:catAx>
      <c:valAx>
        <c:axId val="76609024"/>
        <c:scaling>
          <c:orientation val="minMax"/>
        </c:scaling>
        <c:delete val="1"/>
        <c:axPos val="t"/>
        <c:numFmt formatCode="0%" sourceLinked="1"/>
        <c:tickLblPos val="none"/>
        <c:crossAx val="76607488"/>
        <c:crosses val="autoZero"/>
        <c:crossBetween val="between"/>
      </c:valAx>
      <c:spPr>
        <a:noFill/>
        <a:ln w="25408">
          <a:noFill/>
        </a:ln>
      </c:spPr>
    </c:plotArea>
    <c:legend>
      <c:legendPos val="b"/>
      <c:layout>
        <c:manualLayout>
          <c:xMode val="edge"/>
          <c:yMode val="edge"/>
          <c:x val="0"/>
          <c:y val="0.92129341381567575"/>
          <c:w val="1"/>
          <c:h val="5.6732338082934687E-2"/>
        </c:manualLayout>
      </c:layout>
    </c:legend>
    <c:plotVisOnly val="1"/>
    <c:dispBlanksAs val="gap"/>
  </c:chart>
  <c:txPr>
    <a:bodyPr/>
    <a:lstStyle/>
    <a:p>
      <a:pPr>
        <a:defRPr sz="1100">
          <a:latin typeface="+mj-lt"/>
        </a:defRPr>
      </a:pPr>
      <a:endParaRPr lang="tr-TR"/>
    </a:p>
  </c:txPr>
  <c:externalData r:id="rId1"/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autoTitleDeleted val="1"/>
    <c:plotArea>
      <c:layout>
        <c:manualLayout>
          <c:layoutTarget val="inner"/>
          <c:xMode val="edge"/>
          <c:yMode val="edge"/>
          <c:x val="0.11381497731194638"/>
          <c:y val="7.1982103059872321E-2"/>
          <c:w val="0.69931295908727731"/>
          <c:h val="0.87094810336890605"/>
        </c:manualLayout>
      </c:layout>
      <c:pieChart>
        <c:varyColors val="1"/>
        <c:ser>
          <c:idx val="0"/>
          <c:order val="0"/>
          <c:tx>
            <c:strRef>
              <c:f>Sayfa1!$B$1</c:f>
              <c:strCache>
                <c:ptCount val="1"/>
                <c:pt idx="0">
                  <c:v>Sütun1</c:v>
                </c:pt>
              </c:strCache>
            </c:strRef>
          </c:tx>
          <c:spPr>
            <a:solidFill>
              <a:srgbClr val="FF0000"/>
            </a:solidFill>
          </c:spPr>
          <c:dPt>
            <c:idx val="0"/>
            <c:spPr>
              <a:solidFill>
                <a:schemeClr val="bg1">
                  <a:lumMod val="50000"/>
                </a:schemeClr>
              </a:solidFill>
            </c:spPr>
          </c:dPt>
          <c:dPt>
            <c:idx val="1"/>
            <c:explosion val="10"/>
          </c:dPt>
          <c:dLbls>
            <c:dLbl>
              <c:idx val="0"/>
              <c:layout>
                <c:manualLayout>
                  <c:x val="0"/>
                  <c:y val="-0.2752941176470588"/>
                </c:manualLayout>
              </c:layout>
              <c:spPr/>
              <c:txPr>
                <a:bodyPr/>
                <a:lstStyle/>
                <a:p>
                  <a:pPr>
                    <a:defRPr b="0">
                      <a:solidFill>
                        <a:schemeClr val="tx1"/>
                      </a:solidFill>
                    </a:defRPr>
                  </a:pPr>
                  <a:endParaRPr lang="tr-TR"/>
                </a:p>
              </c:txPr>
              <c:showVal val="1"/>
              <c:showCatName val="1"/>
              <c:extLst>
                <c:ext xmlns:c15="http://schemas.microsoft.com/office/drawing/2012/chart" uri="{CE6537A1-D6FC-4f65-9D91-7224C49458BB}">
                  <c15:layout>
                    <c:manualLayout>
                      <c:w val="0.19688866822585213"/>
                      <c:h val="0.26847027072224439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1.9267609326500046E-3"/>
                  <c:y val="-1.2882300992224972E-2"/>
                </c:manualLayout>
              </c:layout>
              <c:spPr/>
              <c:txPr>
                <a:bodyPr/>
                <a:lstStyle/>
                <a:p>
                  <a:pPr>
                    <a:defRPr b="0">
                      <a:solidFill>
                        <a:schemeClr val="tx1"/>
                      </a:solidFill>
                    </a:defRPr>
                  </a:pPr>
                  <a:endParaRPr lang="tr-TR"/>
                </a:p>
              </c:txPr>
              <c:showVal val="1"/>
              <c:showCatName val="1"/>
              <c:extLst>
                <c:ext xmlns:c15="http://schemas.microsoft.com/office/drawing/2012/chart" uri="{CE6537A1-D6FC-4f65-9D91-7224C49458BB}">
                  <c15:layout>
                    <c:manualLayout>
                      <c:w val="0.18216607438125618"/>
                      <c:h val="0.23233718332784983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showCatName val="1"/>
            <c:extLst>
              <c:ext xmlns:c15="http://schemas.microsoft.com/office/drawing/2012/chart" uri="{CE6537A1-D6FC-4f65-9D91-7224C49458BB}"/>
            </c:extLst>
          </c:dLbls>
          <c:cat>
            <c:strRef>
              <c:f>Sayfa1!$A$2:$A$3</c:f>
              <c:strCache>
                <c:ptCount val="2"/>
                <c:pt idx="0">
                  <c:v>Hayır, yok</c:v>
                </c:pt>
                <c:pt idx="1">
                  <c:v>Evet, var</c:v>
                </c:pt>
              </c:strCache>
            </c:strRef>
          </c:cat>
          <c:val>
            <c:numRef>
              <c:f>Sayfa1!$B$2:$B$3</c:f>
              <c:numCache>
                <c:formatCode>General</c:formatCode>
                <c:ptCount val="2"/>
                <c:pt idx="0">
                  <c:v>77.900000000000006</c:v>
                </c:pt>
                <c:pt idx="1">
                  <c:v>22.1</c:v>
                </c:pt>
              </c:numCache>
            </c:numRef>
          </c:val>
        </c:ser>
        <c:firstSliceAng val="128"/>
      </c:pieChart>
    </c:plotArea>
    <c:plotVisOnly val="1"/>
    <c:dispBlanksAs val="zero"/>
  </c:chart>
  <c:txPr>
    <a:bodyPr/>
    <a:lstStyle/>
    <a:p>
      <a:pPr>
        <a:defRPr sz="1000">
          <a:latin typeface="+mj-lt"/>
        </a:defRPr>
      </a:pPr>
      <a:endParaRPr lang="tr-TR"/>
    </a:p>
  </c:txPr>
  <c:externalData r:id="rId1"/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44960894594761874"/>
          <c:y val="2.4739597984345777E-2"/>
          <c:w val="0.42019915765535804"/>
          <c:h val="0.86434408088810311"/>
        </c:manualLayout>
      </c:layout>
      <c:barChart>
        <c:barDir val="bar"/>
        <c:grouping val="clustered"/>
        <c:ser>
          <c:idx val="1"/>
          <c:order val="0"/>
          <c:tx>
            <c:strRef>
              <c:f>Sheet1!$B$2</c:f>
              <c:strCache>
                <c:ptCount val="1"/>
                <c:pt idx="0">
                  <c:v>Kadın</c:v>
                </c:pt>
              </c:strCache>
            </c:strRef>
          </c:tx>
          <c:spPr>
            <a:solidFill>
              <a:srgbClr val="FF0000"/>
            </a:solidFill>
            <a:ln w="26664">
              <a:noFill/>
            </a:ln>
          </c:spPr>
          <c:dLbls>
            <c:spPr>
              <a:noFill/>
              <a:ln w="2666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Sheet1!$A$3:$A$4</c:f>
              <c:strCache>
                <c:ptCount val="2"/>
                <c:pt idx="0">
                  <c:v>Hayır, yok</c:v>
                </c:pt>
                <c:pt idx="1">
                  <c:v>Evet, var</c:v>
                </c:pt>
              </c:strCache>
            </c:strRef>
          </c:cat>
          <c:val>
            <c:numRef>
              <c:f>Sheet1!$B$3:$B$4</c:f>
              <c:numCache>
                <c:formatCode>General</c:formatCode>
                <c:ptCount val="2"/>
                <c:pt idx="0">
                  <c:v>84.7</c:v>
                </c:pt>
                <c:pt idx="1">
                  <c:v>15.3</c:v>
                </c:pt>
              </c:numCache>
            </c:numRef>
          </c:val>
        </c:ser>
        <c:ser>
          <c:idx val="0"/>
          <c:order val="1"/>
          <c:tx>
            <c:strRef>
              <c:f>Sheet1!$C$2</c:f>
              <c:strCache>
                <c:ptCount val="1"/>
                <c:pt idx="0">
                  <c:v>Erkek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Sheet1!$A$3:$A$4</c:f>
              <c:strCache>
                <c:ptCount val="2"/>
                <c:pt idx="0">
                  <c:v>Hayır, yok</c:v>
                </c:pt>
                <c:pt idx="1">
                  <c:v>Evet, var</c:v>
                </c:pt>
              </c:strCache>
            </c:strRef>
          </c:cat>
          <c:val>
            <c:numRef>
              <c:f>Sheet1!$C$3:$C$4</c:f>
              <c:numCache>
                <c:formatCode>General</c:formatCode>
                <c:ptCount val="2"/>
                <c:pt idx="0">
                  <c:v>71.099999999999994</c:v>
                </c:pt>
                <c:pt idx="1">
                  <c:v>28.9</c:v>
                </c:pt>
              </c:numCache>
            </c:numRef>
          </c:val>
        </c:ser>
        <c:dLbls>
          <c:showVal val="1"/>
        </c:dLbls>
        <c:gapWidth val="30"/>
        <c:axId val="77991296"/>
        <c:axId val="77993088"/>
      </c:barChart>
      <c:catAx>
        <c:axId val="77991296"/>
        <c:scaling>
          <c:orientation val="maxMin"/>
        </c:scaling>
        <c:axPos val="l"/>
        <c:numFmt formatCode="General" sourceLinked="1"/>
        <c:tickLblPos val="nextTo"/>
        <c:spPr>
          <a:ln w="332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/>
            </a:pPr>
            <a:endParaRPr lang="tr-TR"/>
          </a:p>
        </c:txPr>
        <c:crossAx val="77993088"/>
        <c:crosses val="autoZero"/>
        <c:auto val="1"/>
        <c:lblAlgn val="ctr"/>
        <c:lblOffset val="100"/>
        <c:tickLblSkip val="1"/>
        <c:tickMarkSkip val="1"/>
      </c:catAx>
      <c:valAx>
        <c:axId val="77993088"/>
        <c:scaling>
          <c:orientation val="minMax"/>
        </c:scaling>
        <c:delete val="1"/>
        <c:axPos val="t"/>
        <c:numFmt formatCode="General" sourceLinked="1"/>
        <c:tickLblPos val="none"/>
        <c:crossAx val="77991296"/>
        <c:crosses val="autoZero"/>
        <c:crossBetween val="between"/>
      </c:valAx>
      <c:spPr>
        <a:noFill/>
        <a:ln w="25392">
          <a:noFill/>
        </a:ln>
      </c:spPr>
    </c:plotArea>
    <c:legend>
      <c:legendPos val="b"/>
      <c:layout>
        <c:manualLayout>
          <c:xMode val="edge"/>
          <c:yMode val="edge"/>
          <c:x val="0.24375172193339381"/>
          <c:y val="0.91972889235283151"/>
          <c:w val="0.42282299014613717"/>
          <c:h val="4.7953332613933183E-2"/>
        </c:manualLayout>
      </c:layout>
    </c:legend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+mj-lt"/>
          <a:ea typeface="Verdana"/>
          <a:cs typeface="Verdana"/>
        </a:defRPr>
      </a:pPr>
      <a:endParaRPr lang="tr-TR"/>
    </a:p>
  </c:txPr>
  <c:externalData r:id="rId1"/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48646263733526857"/>
          <c:y val="1.5212923671335241E-2"/>
          <c:w val="0.38068925481367388"/>
          <c:h val="0.86434408088810311"/>
        </c:manualLayout>
      </c:layout>
      <c:barChart>
        <c:barDir val="bar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Kadın </c:v>
                </c:pt>
              </c:strCache>
            </c:strRef>
          </c:tx>
          <c:spPr>
            <a:solidFill>
              <a:srgbClr val="FF0000"/>
            </a:solidFill>
            <a:ln w="26664">
              <a:noFill/>
            </a:ln>
          </c:spPr>
          <c:dLbls>
            <c:spPr>
              <a:noFill/>
              <a:ln w="26664">
                <a:noFill/>
              </a:ln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Kesinlikle Katılıyorum</c:v>
                </c:pt>
                <c:pt idx="1">
                  <c:v>Katılıyorum</c:v>
                </c:pt>
                <c:pt idx="2">
                  <c:v>Ne Katılıyorum Ne Katılmıyorum</c:v>
                </c:pt>
                <c:pt idx="3">
                  <c:v>Katılmıyorum</c:v>
                </c:pt>
                <c:pt idx="4">
                  <c:v>Kesinlikle Katılmıyorum  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31.3</c:v>
                </c:pt>
                <c:pt idx="1">
                  <c:v>48.2</c:v>
                </c:pt>
                <c:pt idx="2">
                  <c:v>15.3</c:v>
                </c:pt>
                <c:pt idx="3">
                  <c:v>2.6</c:v>
                </c:pt>
                <c:pt idx="4">
                  <c:v>2.6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Erkek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Kesinlikle Katılıyorum</c:v>
                </c:pt>
                <c:pt idx="1">
                  <c:v>Katılıyorum</c:v>
                </c:pt>
                <c:pt idx="2">
                  <c:v>Ne Katılıyorum Ne Katılmıyorum</c:v>
                </c:pt>
                <c:pt idx="3">
                  <c:v>Katılmıyorum</c:v>
                </c:pt>
                <c:pt idx="4">
                  <c:v>Kesinlikle Katılmıyorum  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19.100000000000001</c:v>
                </c:pt>
                <c:pt idx="1">
                  <c:v>46.4</c:v>
                </c:pt>
                <c:pt idx="2">
                  <c:v>25.5</c:v>
                </c:pt>
                <c:pt idx="3">
                  <c:v>6.4</c:v>
                </c:pt>
                <c:pt idx="4">
                  <c:v>2.6</c:v>
                </c:pt>
              </c:numCache>
            </c:numRef>
          </c:val>
        </c:ser>
        <c:dLbls>
          <c:showVal val="1"/>
        </c:dLbls>
        <c:gapWidth val="30"/>
        <c:axId val="78049280"/>
        <c:axId val="78050816"/>
      </c:barChart>
      <c:catAx>
        <c:axId val="78049280"/>
        <c:scaling>
          <c:orientation val="maxMin"/>
        </c:scaling>
        <c:axPos val="l"/>
        <c:numFmt formatCode="General" sourceLinked="1"/>
        <c:tickLblPos val="nextTo"/>
        <c:spPr>
          <a:ln w="332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/>
            </a:pPr>
            <a:endParaRPr lang="tr-TR"/>
          </a:p>
        </c:txPr>
        <c:crossAx val="78050816"/>
        <c:crosses val="autoZero"/>
        <c:auto val="1"/>
        <c:lblAlgn val="ctr"/>
        <c:lblOffset val="100"/>
        <c:tickLblSkip val="1"/>
        <c:tickMarkSkip val="1"/>
      </c:catAx>
      <c:valAx>
        <c:axId val="78050816"/>
        <c:scaling>
          <c:orientation val="minMax"/>
        </c:scaling>
        <c:delete val="1"/>
        <c:axPos val="t"/>
        <c:numFmt formatCode="General" sourceLinked="1"/>
        <c:tickLblPos val="none"/>
        <c:crossAx val="78049280"/>
        <c:crosses val="autoZero"/>
        <c:crossBetween val="between"/>
      </c:valAx>
      <c:spPr>
        <a:noFill/>
        <a:ln w="25392">
          <a:noFill/>
        </a:ln>
      </c:spPr>
    </c:plotArea>
    <c:legend>
      <c:legendPos val="b"/>
      <c:layout>
        <c:manualLayout>
          <c:xMode val="edge"/>
          <c:yMode val="edge"/>
          <c:x val="0.2790272306790248"/>
          <c:y val="0.88797331130946267"/>
          <c:w val="0.43922379750972224"/>
          <c:h val="4.7953332613933183E-2"/>
        </c:manualLayout>
      </c:layout>
    </c:legend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+mj-lt"/>
          <a:ea typeface="Verdana"/>
          <a:cs typeface="Verdana"/>
        </a:defRPr>
      </a:pPr>
      <a:endParaRPr lang="tr-TR"/>
    </a:p>
  </c:txPr>
  <c:externalData r:id="rId1"/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chart>
    <c:plotArea>
      <c:layout>
        <c:manualLayout>
          <c:layoutTarget val="inner"/>
          <c:xMode val="edge"/>
          <c:yMode val="edge"/>
          <c:x val="0.40470749502620618"/>
          <c:y val="0"/>
          <c:w val="0.31308288714828225"/>
          <c:h val="0.9535720056003727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FF0000"/>
            </a:solidFill>
            <a:ln w="25130">
              <a:noFill/>
            </a:ln>
          </c:spPr>
          <c:dLbls>
            <c:dLbl>
              <c:idx val="1"/>
              <c:layout>
                <c:manualLayout>
                  <c:x val="-1.1944754101483336E-2"/>
                  <c:y val="-5.6081324102141934E-3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130">
                <a:noFill/>
              </a:ln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Sheet1!$F$32:$F$36</c:f>
              <c:strCache>
                <c:ptCount val="5"/>
                <c:pt idx="0">
                  <c:v>Kesinlikle katılıyorum</c:v>
                </c:pt>
                <c:pt idx="1">
                  <c:v>Katılıyorum</c:v>
                </c:pt>
                <c:pt idx="2">
                  <c:v>Ne katılıyorum ne katılmıyorum</c:v>
                </c:pt>
                <c:pt idx="3">
                  <c:v>Katılmıyorum</c:v>
                </c:pt>
                <c:pt idx="4">
                  <c:v>Kesinlikle katılmıyorum</c:v>
                </c:pt>
              </c:strCache>
            </c:strRef>
          </c:cat>
          <c:val>
            <c:numRef>
              <c:f>Sheet1!$G$32:$G$36</c:f>
              <c:numCache>
                <c:formatCode>General</c:formatCode>
                <c:ptCount val="5"/>
                <c:pt idx="0">
                  <c:v>25.2</c:v>
                </c:pt>
                <c:pt idx="1">
                  <c:v>47.3</c:v>
                </c:pt>
                <c:pt idx="2">
                  <c:v>20.399999999999999</c:v>
                </c:pt>
                <c:pt idx="3">
                  <c:v>4.5</c:v>
                </c:pt>
                <c:pt idx="4">
                  <c:v>2.6</c:v>
                </c:pt>
              </c:numCache>
            </c:numRef>
          </c:val>
        </c:ser>
        <c:dLbls>
          <c:showVal val="1"/>
        </c:dLbls>
        <c:gapWidth val="30"/>
        <c:axId val="78145024"/>
        <c:axId val="78146560"/>
      </c:barChart>
      <c:catAx>
        <c:axId val="78145024"/>
        <c:scaling>
          <c:orientation val="maxMin"/>
        </c:scaling>
        <c:axPos val="l"/>
        <c:numFmt formatCode="General" sourceLinked="1"/>
        <c:tickLblPos val="nextTo"/>
        <c:spPr>
          <a:ln w="3141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tr-TR"/>
          </a:p>
        </c:txPr>
        <c:crossAx val="78146560"/>
        <c:crosses val="autoZero"/>
        <c:auto val="1"/>
        <c:lblAlgn val="ctr"/>
        <c:lblOffset val="100"/>
        <c:tickLblSkip val="1"/>
        <c:tickMarkSkip val="1"/>
      </c:catAx>
      <c:valAx>
        <c:axId val="78146560"/>
        <c:scaling>
          <c:orientation val="minMax"/>
        </c:scaling>
        <c:delete val="1"/>
        <c:axPos val="t"/>
        <c:numFmt formatCode="General" sourceLinked="1"/>
        <c:tickLblPos val="none"/>
        <c:crossAx val="78145024"/>
        <c:crosses val="autoZero"/>
        <c:crossBetween val="between"/>
        <c:majorUnit val="5"/>
      </c:valAx>
      <c:spPr>
        <a:noFill/>
        <a:ln w="2536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+mj-lt"/>
          <a:ea typeface="Verdana"/>
          <a:cs typeface="Verdana"/>
        </a:defRPr>
      </a:pPr>
      <a:endParaRPr lang="tr-TR"/>
    </a:p>
  </c:txPr>
  <c:externalData r:id="rId1"/>
  <c:userShapes r:id="rId2"/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27387877452362636"/>
          <c:y val="3.465346534653465E-2"/>
          <c:w val="0.67161271186650762"/>
          <c:h val="0.83904346648410122"/>
        </c:manualLayout>
      </c:layout>
      <c:barChart>
        <c:barDir val="bar"/>
        <c:grouping val="percentStacked"/>
        <c:ser>
          <c:idx val="0"/>
          <c:order val="0"/>
          <c:tx>
            <c:strRef>
              <c:f>Sayfa1!$B$17</c:f>
              <c:strCache>
                <c:ptCount val="1"/>
                <c:pt idx="0">
                  <c:v>Kesinlikle katılıyorum</c:v>
                </c:pt>
              </c:strCache>
            </c:strRef>
          </c:tx>
          <c:spPr>
            <a:solidFill>
              <a:srgbClr val="00808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Sayfa1!$A$18:$A$21</c:f>
              <c:strCache>
                <c:ptCount val="4"/>
                <c:pt idx="0">
                  <c:v>Avrupa Birliği üyeliği kadın hakları yönünden faydalıdır</c:v>
                </c:pt>
                <c:pt idx="1">
                  <c:v>Türkiye Avrupa Birliği’ne üye olursa kadınların statüsü yükselir</c:v>
                </c:pt>
                <c:pt idx="2">
                  <c:v>Avrupa Birliği adaylığı olmasa Türkiye’de kadın hakları daha da kötüleşirdi</c:v>
                </c:pt>
                <c:pt idx="3">
                  <c:v>Avrupa Birliği üyeliği kadınların aile içindeki rolünü tehlikeye sokar</c:v>
                </c:pt>
              </c:strCache>
            </c:strRef>
          </c:cat>
          <c:val>
            <c:numRef>
              <c:f>Sayfa1!$B$18:$B$21</c:f>
              <c:numCache>
                <c:formatCode>0.0</c:formatCode>
                <c:ptCount val="4"/>
                <c:pt idx="0">
                  <c:v>21.2</c:v>
                </c:pt>
                <c:pt idx="1">
                  <c:v>21.2</c:v>
                </c:pt>
                <c:pt idx="2">
                  <c:v>7.8</c:v>
                </c:pt>
                <c:pt idx="3">
                  <c:v>2.7</c:v>
                </c:pt>
              </c:numCache>
            </c:numRef>
          </c:val>
        </c:ser>
        <c:ser>
          <c:idx val="1"/>
          <c:order val="1"/>
          <c:tx>
            <c:strRef>
              <c:f>Sayfa1!$C$17</c:f>
              <c:strCache>
                <c:ptCount val="1"/>
                <c:pt idx="0">
                  <c:v>Katılıyorum</c:v>
                </c:pt>
              </c:strCache>
            </c:strRef>
          </c:tx>
          <c:spPr>
            <a:solidFill>
              <a:srgbClr val="72BFC5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Sayfa1!$A$18:$A$21</c:f>
              <c:strCache>
                <c:ptCount val="4"/>
                <c:pt idx="0">
                  <c:v>Avrupa Birliği üyeliği kadın hakları yönünden faydalıdır</c:v>
                </c:pt>
                <c:pt idx="1">
                  <c:v>Türkiye Avrupa Birliği’ne üye olursa kadınların statüsü yükselir</c:v>
                </c:pt>
                <c:pt idx="2">
                  <c:v>Avrupa Birliği adaylığı olmasa Türkiye’de kadın hakları daha da kötüleşirdi</c:v>
                </c:pt>
                <c:pt idx="3">
                  <c:v>Avrupa Birliği üyeliği kadınların aile içindeki rolünü tehlikeye sokar</c:v>
                </c:pt>
              </c:strCache>
            </c:strRef>
          </c:cat>
          <c:val>
            <c:numRef>
              <c:f>Sayfa1!$C$18:$C$21</c:f>
              <c:numCache>
                <c:formatCode>0.0</c:formatCode>
                <c:ptCount val="4"/>
                <c:pt idx="0">
                  <c:v>46.1</c:v>
                </c:pt>
                <c:pt idx="1">
                  <c:v>43.3</c:v>
                </c:pt>
                <c:pt idx="2">
                  <c:v>19.899999999999999</c:v>
                </c:pt>
                <c:pt idx="3">
                  <c:v>9.8000000000000007</c:v>
                </c:pt>
              </c:numCache>
            </c:numRef>
          </c:val>
        </c:ser>
        <c:ser>
          <c:idx val="2"/>
          <c:order val="2"/>
          <c:tx>
            <c:strRef>
              <c:f>Sayfa1!$D$17</c:f>
              <c:strCache>
                <c:ptCount val="1"/>
                <c:pt idx="0">
                  <c:v>Ne katılıyorum ne katılmıyorum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Sayfa1!$A$18:$A$21</c:f>
              <c:strCache>
                <c:ptCount val="4"/>
                <c:pt idx="0">
                  <c:v>Avrupa Birliği üyeliği kadın hakları yönünden faydalıdır</c:v>
                </c:pt>
                <c:pt idx="1">
                  <c:v>Türkiye Avrupa Birliği’ne üye olursa kadınların statüsü yükselir</c:v>
                </c:pt>
                <c:pt idx="2">
                  <c:v>Avrupa Birliği adaylığı olmasa Türkiye’de kadın hakları daha da kötüleşirdi</c:v>
                </c:pt>
                <c:pt idx="3">
                  <c:v>Avrupa Birliği üyeliği kadınların aile içindeki rolünü tehlikeye sokar</c:v>
                </c:pt>
              </c:strCache>
            </c:strRef>
          </c:cat>
          <c:val>
            <c:numRef>
              <c:f>Sayfa1!$D$18:$D$21</c:f>
              <c:numCache>
                <c:formatCode>0.0</c:formatCode>
                <c:ptCount val="4"/>
                <c:pt idx="0">
                  <c:v>23.9</c:v>
                </c:pt>
                <c:pt idx="1">
                  <c:v>26.4</c:v>
                </c:pt>
                <c:pt idx="2">
                  <c:v>35.1</c:v>
                </c:pt>
                <c:pt idx="3">
                  <c:v>30.7</c:v>
                </c:pt>
              </c:numCache>
            </c:numRef>
          </c:val>
        </c:ser>
        <c:ser>
          <c:idx val="3"/>
          <c:order val="3"/>
          <c:tx>
            <c:strRef>
              <c:f>Sayfa1!$E$17</c:f>
              <c:strCache>
                <c:ptCount val="1"/>
                <c:pt idx="0">
                  <c:v>Katılmıyorum</c:v>
                </c:pt>
              </c:strCache>
            </c:strRef>
          </c:tx>
          <c:spPr>
            <a:solidFill>
              <a:srgbClr val="FF9900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Sayfa1!$A$18:$A$21</c:f>
              <c:strCache>
                <c:ptCount val="4"/>
                <c:pt idx="0">
                  <c:v>Avrupa Birliği üyeliği kadın hakları yönünden faydalıdır</c:v>
                </c:pt>
                <c:pt idx="1">
                  <c:v>Türkiye Avrupa Birliği’ne üye olursa kadınların statüsü yükselir</c:v>
                </c:pt>
                <c:pt idx="2">
                  <c:v>Avrupa Birliği adaylığı olmasa Türkiye’de kadın hakları daha da kötüleşirdi</c:v>
                </c:pt>
                <c:pt idx="3">
                  <c:v>Avrupa Birliği üyeliği kadınların aile içindeki rolünü tehlikeye sokar</c:v>
                </c:pt>
              </c:strCache>
            </c:strRef>
          </c:cat>
          <c:val>
            <c:numRef>
              <c:f>Sayfa1!$E$18:$E$21</c:f>
              <c:numCache>
                <c:formatCode>0.0</c:formatCode>
                <c:ptCount val="4"/>
                <c:pt idx="0">
                  <c:v>5.6</c:v>
                </c:pt>
                <c:pt idx="1">
                  <c:v>6.3</c:v>
                </c:pt>
                <c:pt idx="2">
                  <c:v>26.2</c:v>
                </c:pt>
                <c:pt idx="3">
                  <c:v>40.5</c:v>
                </c:pt>
              </c:numCache>
            </c:numRef>
          </c:val>
        </c:ser>
        <c:ser>
          <c:idx val="4"/>
          <c:order val="4"/>
          <c:tx>
            <c:strRef>
              <c:f>Sayfa1!$F$17</c:f>
              <c:strCache>
                <c:ptCount val="1"/>
                <c:pt idx="0">
                  <c:v>Kesinlikle katılmıyorum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Sayfa1!$A$18:$A$21</c:f>
              <c:strCache>
                <c:ptCount val="4"/>
                <c:pt idx="0">
                  <c:v>Avrupa Birliği üyeliği kadın hakları yönünden faydalıdır</c:v>
                </c:pt>
                <c:pt idx="1">
                  <c:v>Türkiye Avrupa Birliği’ne üye olursa kadınların statüsü yükselir</c:v>
                </c:pt>
                <c:pt idx="2">
                  <c:v>Avrupa Birliği adaylığı olmasa Türkiye’de kadın hakları daha da kötüleşirdi</c:v>
                </c:pt>
                <c:pt idx="3">
                  <c:v>Avrupa Birliği üyeliği kadınların aile içindeki rolünü tehlikeye sokar</c:v>
                </c:pt>
              </c:strCache>
            </c:strRef>
          </c:cat>
          <c:val>
            <c:numRef>
              <c:f>Sayfa1!$F$18:$F$21</c:f>
              <c:numCache>
                <c:formatCode>0.0</c:formatCode>
                <c:ptCount val="4"/>
                <c:pt idx="0">
                  <c:v>3.2</c:v>
                </c:pt>
                <c:pt idx="1">
                  <c:v>2.8</c:v>
                </c:pt>
                <c:pt idx="2">
                  <c:v>11</c:v>
                </c:pt>
                <c:pt idx="3">
                  <c:v>16.3</c:v>
                </c:pt>
              </c:numCache>
            </c:numRef>
          </c:val>
        </c:ser>
        <c:dLbls>
          <c:showVal val="1"/>
        </c:dLbls>
        <c:gapWidth val="30"/>
        <c:overlap val="100"/>
        <c:axId val="78203136"/>
        <c:axId val="78221312"/>
      </c:barChart>
      <c:catAx>
        <c:axId val="78203136"/>
        <c:scaling>
          <c:orientation val="maxMin"/>
        </c:scaling>
        <c:axPos val="l"/>
        <c:numFmt formatCode="General" sourceLinked="1"/>
        <c:tickLblPos val="nextTo"/>
        <c:txPr>
          <a:bodyPr/>
          <a:lstStyle/>
          <a:p>
            <a:pPr>
              <a:defRPr sz="1000"/>
            </a:pPr>
            <a:endParaRPr lang="tr-TR"/>
          </a:p>
        </c:txPr>
        <c:crossAx val="78221312"/>
        <c:crosses val="autoZero"/>
        <c:auto val="1"/>
        <c:lblAlgn val="ctr"/>
        <c:lblOffset val="100"/>
      </c:catAx>
      <c:valAx>
        <c:axId val="78221312"/>
        <c:scaling>
          <c:orientation val="minMax"/>
        </c:scaling>
        <c:delete val="1"/>
        <c:axPos val="t"/>
        <c:numFmt formatCode="0%" sourceLinked="1"/>
        <c:tickLblPos val="none"/>
        <c:crossAx val="78203136"/>
        <c:crosses val="autoZero"/>
        <c:crossBetween val="between"/>
      </c:valAx>
      <c:spPr>
        <a:noFill/>
        <a:ln w="25408">
          <a:noFill/>
        </a:ln>
      </c:spPr>
    </c:plotArea>
    <c:legend>
      <c:legendPos val="b"/>
      <c:layout>
        <c:manualLayout>
          <c:xMode val="edge"/>
          <c:yMode val="edge"/>
          <c:x val="0"/>
          <c:y val="0.92129341381567575"/>
          <c:w val="1"/>
          <c:h val="5.6732338082934687E-2"/>
        </c:manualLayout>
      </c:layout>
    </c:legend>
    <c:plotVisOnly val="1"/>
    <c:dispBlanksAs val="gap"/>
  </c:chart>
  <c:txPr>
    <a:bodyPr/>
    <a:lstStyle/>
    <a:p>
      <a:pPr>
        <a:defRPr sz="1100">
          <a:latin typeface="+mj-lt"/>
        </a:defRPr>
      </a:pPr>
      <a:endParaRPr lang="tr-T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autoTitleDeleted val="1"/>
    <c:plotArea>
      <c:layout>
        <c:manualLayout>
          <c:layoutTarget val="inner"/>
          <c:xMode val="edge"/>
          <c:yMode val="edge"/>
          <c:x val="0.18059079837825043"/>
          <c:y val="2.6401740472129419E-2"/>
          <c:w val="0.44003347790019759"/>
          <c:h val="0.95327639473904047"/>
        </c:manualLayout>
      </c:layout>
      <c:barChart>
        <c:barDir val="col"/>
        <c:grouping val="percentStacked"/>
        <c:ser>
          <c:idx val="0"/>
          <c:order val="0"/>
          <c:tx>
            <c:strRef>
              <c:f>Sheet1!$A$3</c:f>
              <c:strCache>
                <c:ptCount val="1"/>
                <c:pt idx="0">
                  <c:v>1 Kişi</c:v>
                </c:pt>
              </c:strCache>
            </c:strRef>
          </c:tx>
          <c:spPr>
            <a:solidFill>
              <a:srgbClr val="FF0000"/>
            </a:solidFill>
            <a:ln w="24676">
              <a:noFill/>
            </a:ln>
          </c:spPr>
          <c:dLbls>
            <c:spPr>
              <a:noFill/>
              <a:ln w="24676">
                <a:noFill/>
              </a:ln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Sheet1!$B$3</c:f>
              <c:numCache>
                <c:formatCode>0.0</c:formatCode>
                <c:ptCount val="1"/>
                <c:pt idx="0">
                  <c:v>8.7000000000000011</c:v>
                </c:pt>
              </c:numCache>
            </c:numRef>
          </c:val>
        </c:ser>
        <c:ser>
          <c:idx val="1"/>
          <c:order val="1"/>
          <c:tx>
            <c:strRef>
              <c:f>Sheet1!$A$4</c:f>
              <c:strCache>
                <c:ptCount val="1"/>
                <c:pt idx="0">
                  <c:v>2 Kişi</c:v>
                </c:pt>
              </c:strCache>
            </c:strRef>
          </c:tx>
          <c:spPr>
            <a:solidFill>
              <a:srgbClr val="FF9933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Sheet1!$B$4</c:f>
              <c:numCache>
                <c:formatCode>0.0</c:formatCode>
                <c:ptCount val="1"/>
                <c:pt idx="0">
                  <c:v>18.399999999999999</c:v>
                </c:pt>
              </c:numCache>
            </c:numRef>
          </c:val>
        </c:ser>
        <c:ser>
          <c:idx val="2"/>
          <c:order val="2"/>
          <c:tx>
            <c:strRef>
              <c:f>Sheet1!$A$5</c:f>
              <c:strCache>
                <c:ptCount val="1"/>
                <c:pt idx="0">
                  <c:v>3 Kişi</c:v>
                </c:pt>
              </c:strCache>
            </c:strRef>
          </c:tx>
          <c:spPr>
            <a:solidFill>
              <a:srgbClr val="3C8C93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Sheet1!$B$5</c:f>
              <c:numCache>
                <c:formatCode>0.0</c:formatCode>
                <c:ptCount val="1"/>
                <c:pt idx="0">
                  <c:v>23.7</c:v>
                </c:pt>
              </c:numCache>
            </c:numRef>
          </c:val>
        </c:ser>
        <c:ser>
          <c:idx val="3"/>
          <c:order val="3"/>
          <c:tx>
            <c:strRef>
              <c:f>Sheet1!$A$6</c:f>
              <c:strCache>
                <c:ptCount val="1"/>
                <c:pt idx="0">
                  <c:v>4 Kişi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Sheet1!$B$6</c:f>
              <c:numCache>
                <c:formatCode>0.0</c:formatCode>
                <c:ptCount val="1"/>
                <c:pt idx="0">
                  <c:v>29.3</c:v>
                </c:pt>
              </c:numCache>
            </c:numRef>
          </c:val>
        </c:ser>
        <c:ser>
          <c:idx val="4"/>
          <c:order val="4"/>
          <c:tx>
            <c:strRef>
              <c:f>Sheet1!$A$7</c:f>
              <c:strCache>
                <c:ptCount val="1"/>
                <c:pt idx="0">
                  <c:v>5 Kişi</c:v>
                </c:pt>
              </c:strCache>
            </c:strRef>
          </c:tx>
          <c:spPr>
            <a:solidFill>
              <a:srgbClr val="0070C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Sheet1!$B$7</c:f>
              <c:numCache>
                <c:formatCode>0.0</c:formatCode>
                <c:ptCount val="1"/>
                <c:pt idx="0">
                  <c:v>13.4</c:v>
                </c:pt>
              </c:numCache>
            </c:numRef>
          </c:val>
        </c:ser>
        <c:ser>
          <c:idx val="5"/>
          <c:order val="5"/>
          <c:tx>
            <c:strRef>
              <c:f>Sheet1!$A$8</c:f>
              <c:strCache>
                <c:ptCount val="1"/>
                <c:pt idx="0">
                  <c:v>6 Kişi ve üzeri</c:v>
                </c:pt>
              </c:strCache>
            </c:strRef>
          </c:tx>
          <c:spPr>
            <a:solidFill>
              <a:schemeClr val="bg2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Sheet1!$B$8</c:f>
              <c:numCache>
                <c:formatCode>0.0</c:formatCode>
                <c:ptCount val="1"/>
                <c:pt idx="0">
                  <c:v>6.5</c:v>
                </c:pt>
              </c:numCache>
            </c:numRef>
          </c:val>
        </c:ser>
        <c:dLbls>
          <c:showVal val="1"/>
        </c:dLbls>
        <c:gapWidth val="30"/>
        <c:overlap val="100"/>
        <c:axId val="64609664"/>
        <c:axId val="64697472"/>
      </c:barChart>
      <c:catAx>
        <c:axId val="64609664"/>
        <c:scaling>
          <c:orientation val="minMax"/>
        </c:scaling>
        <c:axPos val="b"/>
        <c:numFmt formatCode="General" sourceLinked="1"/>
        <c:majorTickMark val="none"/>
        <c:tickLblPos val="none"/>
        <c:spPr>
          <a:ln w="3084">
            <a:solidFill>
              <a:schemeClr val="bg1">
                <a:lumMod val="50000"/>
              </a:schemeClr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tr-TR"/>
          </a:p>
        </c:txPr>
        <c:crossAx val="64697472"/>
        <c:crosses val="autoZero"/>
        <c:auto val="1"/>
        <c:lblAlgn val="ctr"/>
        <c:lblOffset val="100"/>
        <c:tickLblSkip val="1"/>
        <c:tickMarkSkip val="1"/>
      </c:catAx>
      <c:valAx>
        <c:axId val="64697472"/>
        <c:scaling>
          <c:orientation val="minMax"/>
          <c:max val="1"/>
        </c:scaling>
        <c:axPos val="l"/>
        <c:numFmt formatCode="0%" sourceLinked="1"/>
        <c:tickLblPos val="nextTo"/>
        <c:crossAx val="64609664"/>
        <c:crosses val="autoZero"/>
        <c:crossBetween val="between"/>
        <c:majorUnit val="0.1"/>
        <c:minorUnit val="2.0000000000000011E-2"/>
      </c:valAx>
      <c:spPr>
        <a:noFill/>
        <a:ln w="24676">
          <a:noFill/>
        </a:ln>
      </c:spPr>
    </c:plotArea>
    <c:legend>
      <c:legendPos val="r"/>
      <c:layout>
        <c:manualLayout>
          <c:xMode val="edge"/>
          <c:yMode val="edge"/>
          <c:x val="0.58707509091635657"/>
          <c:y val="3.5622805470068991E-2"/>
          <c:w val="0.37227535794126332"/>
          <c:h val="0.92756402599793042"/>
        </c:manualLayout>
      </c:layout>
      <c:overlay val="1"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+mj-lt"/>
          <a:ea typeface="Verdana"/>
          <a:cs typeface="Verdana"/>
        </a:defRPr>
      </a:pPr>
      <a:endParaRPr lang="tr-TR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chart>
    <c:autoTitleDeleted val="1"/>
    <c:plotArea>
      <c:layout>
        <c:manualLayout>
          <c:layoutTarget val="inner"/>
          <c:xMode val="edge"/>
          <c:yMode val="edge"/>
          <c:x val="0.11381497731194638"/>
          <c:y val="7.1982103059872321E-2"/>
          <c:w val="0.69931295908727731"/>
          <c:h val="0.87094810336890605"/>
        </c:manualLayout>
      </c:layout>
      <c:pieChart>
        <c:varyColors val="1"/>
        <c:ser>
          <c:idx val="0"/>
          <c:order val="0"/>
          <c:tx>
            <c:strRef>
              <c:f>Sayfa1!$B$1</c:f>
              <c:strCache>
                <c:ptCount val="1"/>
                <c:pt idx="0">
                  <c:v>Sütun1</c:v>
                </c:pt>
              </c:strCache>
            </c:strRef>
          </c:tx>
          <c:spPr>
            <a:solidFill>
              <a:srgbClr val="FF0000"/>
            </a:solidFill>
          </c:spPr>
          <c:dPt>
            <c:idx val="0"/>
            <c:spPr>
              <a:solidFill>
                <a:schemeClr val="bg1">
                  <a:lumMod val="50000"/>
                </a:schemeClr>
              </a:solidFill>
            </c:spPr>
          </c:dPt>
          <c:dPt>
            <c:idx val="1"/>
            <c:explosion val="4"/>
          </c:dPt>
          <c:dLbls>
            <c:dLbl>
              <c:idx val="0"/>
              <c:layout>
                <c:manualLayout>
                  <c:x val="3.7339151474493855E-2"/>
                  <c:y val="-0.1923741677233394"/>
                </c:manualLayout>
              </c:layout>
              <c:spPr/>
              <c:txPr>
                <a:bodyPr/>
                <a:lstStyle/>
                <a:p>
                  <a:pPr>
                    <a:defRPr b="0">
                      <a:solidFill>
                        <a:schemeClr val="tx1"/>
                      </a:solidFill>
                    </a:defRPr>
                  </a:pPr>
                  <a:endParaRPr lang="tr-TR"/>
                </a:p>
              </c:txPr>
              <c:showVal val="1"/>
              <c:showCatName val="1"/>
              <c:extLst>
                <c:ext xmlns:c15="http://schemas.microsoft.com/office/drawing/2012/chart" uri="{CE6537A1-D6FC-4f65-9D91-7224C49458BB}">
                  <c15:layout>
                    <c:manualLayout>
                      <c:w val="0.1815007449934091"/>
                      <c:h val="0.25913480494012431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3.8193035128182987E-3"/>
                  <c:y val="-7.2080299471175314E-3"/>
                </c:manualLayout>
              </c:layout>
              <c:spPr/>
              <c:txPr>
                <a:bodyPr/>
                <a:lstStyle/>
                <a:p>
                  <a:pPr>
                    <a:defRPr b="0">
                      <a:solidFill>
                        <a:schemeClr val="tx1"/>
                      </a:solidFill>
                    </a:defRPr>
                  </a:pPr>
                  <a:endParaRPr lang="tr-TR"/>
                </a:p>
              </c:txPr>
              <c:showVal val="1"/>
              <c:showCatName val="1"/>
              <c:extLst>
                <c:ext xmlns:c15="http://schemas.microsoft.com/office/drawing/2012/chart" uri="{CE6537A1-D6FC-4f65-9D91-7224C49458BB}">
                  <c15:layout>
                    <c:manualLayout>
                      <c:w val="0.14899177480715156"/>
                      <c:h val="0.3192571624761840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showCatName val="1"/>
            <c:extLst>
              <c:ext xmlns:c15="http://schemas.microsoft.com/office/drawing/2012/chart" uri="{CE6537A1-D6FC-4f65-9D91-7224C49458BB}"/>
            </c:extLst>
          </c:dLbls>
          <c:cat>
            <c:strRef>
              <c:f>Sayfa1!$A$2:$A$3</c:f>
              <c:strCache>
                <c:ptCount val="2"/>
                <c:pt idx="0">
                  <c:v>Hayır, eşit değildir.</c:v>
                </c:pt>
                <c:pt idx="1">
                  <c:v>Evet, eşittir.</c:v>
                </c:pt>
              </c:strCache>
            </c:strRef>
          </c:cat>
          <c:val>
            <c:numRef>
              <c:f>Sayfa1!$B$2:$B$3</c:f>
              <c:numCache>
                <c:formatCode>0.0</c:formatCode>
                <c:ptCount val="2"/>
                <c:pt idx="0">
                  <c:v>71.2</c:v>
                </c:pt>
                <c:pt idx="1">
                  <c:v>28.8</c:v>
                </c:pt>
              </c:numCache>
            </c:numRef>
          </c:val>
        </c:ser>
        <c:firstSliceAng val="0"/>
      </c:pieChart>
    </c:plotArea>
    <c:plotVisOnly val="1"/>
    <c:dispBlanksAs val="zero"/>
  </c:chart>
  <c:txPr>
    <a:bodyPr/>
    <a:lstStyle/>
    <a:p>
      <a:pPr>
        <a:defRPr sz="1000">
          <a:latin typeface="+mj-lt"/>
        </a:defRPr>
      </a:pPr>
      <a:endParaRPr lang="tr-TR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44960894594761874"/>
          <c:y val="2.4739597984345777E-2"/>
          <c:w val="0.42019915765535804"/>
          <c:h val="0.86434408088810311"/>
        </c:manualLayout>
      </c:layout>
      <c:barChart>
        <c:barDir val="bar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Kadın</c:v>
                </c:pt>
              </c:strCache>
            </c:strRef>
          </c:tx>
          <c:spPr>
            <a:solidFill>
              <a:srgbClr val="FF0000"/>
            </a:solidFill>
            <a:ln w="26664">
              <a:noFill/>
            </a:ln>
          </c:spPr>
          <c:dLbls>
            <c:spPr>
              <a:noFill/>
              <a:ln w="2666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Hayır, eşit değildir</c:v>
                </c:pt>
                <c:pt idx="1">
                  <c:v>Evet, eşittir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79.900000000000006</c:v>
                </c:pt>
                <c:pt idx="1">
                  <c:v>20.100000000000001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Erkek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Hayır, eşit değildir</c:v>
                </c:pt>
                <c:pt idx="1">
                  <c:v>Evet, eşittir</c:v>
                </c:pt>
              </c:strCache>
            </c:strRef>
          </c:cat>
          <c:val>
            <c:numRef>
              <c:f>Sheet1!$C$2:$C$3</c:f>
              <c:numCache>
                <c:formatCode>0.0</c:formatCode>
                <c:ptCount val="2"/>
                <c:pt idx="0">
                  <c:v>62.4</c:v>
                </c:pt>
                <c:pt idx="1">
                  <c:v>27.6</c:v>
                </c:pt>
              </c:numCache>
            </c:numRef>
          </c:val>
        </c:ser>
        <c:dLbls>
          <c:showVal val="1"/>
        </c:dLbls>
        <c:gapWidth val="30"/>
        <c:axId val="64871040"/>
        <c:axId val="64876928"/>
      </c:barChart>
      <c:catAx>
        <c:axId val="64871040"/>
        <c:scaling>
          <c:orientation val="maxMin"/>
        </c:scaling>
        <c:axPos val="l"/>
        <c:numFmt formatCode="General" sourceLinked="1"/>
        <c:tickLblPos val="nextTo"/>
        <c:spPr>
          <a:ln w="332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/>
            </a:pPr>
            <a:endParaRPr lang="tr-TR"/>
          </a:p>
        </c:txPr>
        <c:crossAx val="64876928"/>
        <c:crosses val="autoZero"/>
        <c:auto val="1"/>
        <c:lblAlgn val="ctr"/>
        <c:lblOffset val="100"/>
        <c:tickLblSkip val="1"/>
        <c:tickMarkSkip val="1"/>
      </c:catAx>
      <c:valAx>
        <c:axId val="64876928"/>
        <c:scaling>
          <c:orientation val="minMax"/>
        </c:scaling>
        <c:delete val="1"/>
        <c:axPos val="t"/>
        <c:numFmt formatCode="General" sourceLinked="1"/>
        <c:tickLblPos val="none"/>
        <c:crossAx val="64871040"/>
        <c:crosses val="autoZero"/>
        <c:crossBetween val="between"/>
      </c:valAx>
      <c:spPr>
        <a:noFill/>
        <a:ln w="25392">
          <a:noFill/>
        </a:ln>
      </c:spPr>
    </c:plotArea>
    <c:legend>
      <c:legendPos val="b"/>
      <c:layout>
        <c:manualLayout>
          <c:xMode val="edge"/>
          <c:yMode val="edge"/>
          <c:x val="0.24375172193339381"/>
          <c:y val="0.91972889235283151"/>
          <c:w val="0.42282299014613717"/>
          <c:h val="4.7953332613933183E-2"/>
        </c:manualLayout>
      </c:layout>
    </c:legend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+mj-lt"/>
          <a:ea typeface="Verdana"/>
          <a:cs typeface="Verdana"/>
        </a:defRPr>
      </a:pPr>
      <a:endParaRPr lang="tr-TR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>
        <c:manualLayout>
          <c:layoutTarget val="inner"/>
          <c:xMode val="edge"/>
          <c:yMode val="edge"/>
          <c:x val="0.38754047110910977"/>
          <c:y val="1.5321337465861382E-2"/>
          <c:w val="0.3581773969430293"/>
          <c:h val="0.95631248701296001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FF0000"/>
            </a:solidFill>
            <a:ln w="24710">
              <a:noFill/>
            </a:ln>
          </c:spPr>
          <c:dLbls>
            <c:spPr>
              <a:noFill/>
              <a:ln w="24710">
                <a:noFill/>
              </a:ln>
            </c:sp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Sheet1!$E$45:$E$52</c:f>
              <c:strCache>
                <c:ptCount val="8"/>
                <c:pt idx="0">
                  <c:v>Şiddet</c:v>
                </c:pt>
                <c:pt idx="1">
                  <c:v>Kadın erkek eşitsizliği</c:v>
                </c:pt>
                <c:pt idx="2">
                  <c:v>Aile baskısı</c:v>
                </c:pt>
                <c:pt idx="3">
                  <c:v>Sokakta baskı ve taciz</c:v>
                </c:pt>
                <c:pt idx="4">
                  <c:v>Çevre baskısı </c:v>
                </c:pt>
                <c:pt idx="5">
                  <c:v>Eğitimsizlik</c:v>
                </c:pt>
                <c:pt idx="6">
                  <c:v>İş yerinde baskı ve taciz</c:v>
                </c:pt>
                <c:pt idx="7">
                  <c:v>İşsizlik</c:v>
                </c:pt>
              </c:strCache>
            </c:strRef>
          </c:cat>
          <c:val>
            <c:numRef>
              <c:f>Sheet1!$F$45:$F$52</c:f>
              <c:numCache>
                <c:formatCode>General</c:formatCode>
                <c:ptCount val="8"/>
                <c:pt idx="0">
                  <c:v>86.6</c:v>
                </c:pt>
                <c:pt idx="1">
                  <c:v>50.5</c:v>
                </c:pt>
                <c:pt idx="2">
                  <c:v>47.3</c:v>
                </c:pt>
                <c:pt idx="3">
                  <c:v>44.3</c:v>
                </c:pt>
                <c:pt idx="4">
                  <c:v>43.1</c:v>
                </c:pt>
                <c:pt idx="5">
                  <c:v>40.300000000000004</c:v>
                </c:pt>
                <c:pt idx="6">
                  <c:v>39.900000000000006</c:v>
                </c:pt>
                <c:pt idx="7">
                  <c:v>38.700000000000003</c:v>
                </c:pt>
              </c:numCache>
            </c:numRef>
          </c:val>
        </c:ser>
        <c:dLbls>
          <c:showVal val="1"/>
        </c:dLbls>
        <c:gapWidth val="30"/>
        <c:axId val="66718336"/>
        <c:axId val="66740608"/>
      </c:barChart>
      <c:catAx>
        <c:axId val="66718336"/>
        <c:scaling>
          <c:orientation val="maxMin"/>
        </c:scaling>
        <c:axPos val="l"/>
        <c:numFmt formatCode="General" sourceLinked="1"/>
        <c:tickLblPos val="nextTo"/>
        <c:spPr>
          <a:ln w="3089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tr-TR"/>
          </a:p>
        </c:txPr>
        <c:crossAx val="66740608"/>
        <c:crosses val="autoZero"/>
        <c:auto val="1"/>
        <c:lblAlgn val="ctr"/>
        <c:lblOffset val="100"/>
        <c:tickLblSkip val="1"/>
        <c:tickMarkSkip val="1"/>
      </c:catAx>
      <c:valAx>
        <c:axId val="66740608"/>
        <c:scaling>
          <c:orientation val="minMax"/>
        </c:scaling>
        <c:delete val="1"/>
        <c:axPos val="t"/>
        <c:numFmt formatCode="General" sourceLinked="1"/>
        <c:tickLblPos val="none"/>
        <c:crossAx val="66718336"/>
        <c:crosses val="autoZero"/>
        <c:crossBetween val="between"/>
      </c:valAx>
      <c:spPr>
        <a:noFill/>
        <a:ln w="25388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099" b="0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tr-TR"/>
    </a:p>
  </c:txPr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chart>
    <c:autoTitleDeleted val="1"/>
    <c:plotArea>
      <c:layout>
        <c:manualLayout>
          <c:layoutTarget val="inner"/>
          <c:xMode val="edge"/>
          <c:yMode val="edge"/>
          <c:x val="0.12594197387258421"/>
          <c:y val="2.28832951945099E-3"/>
          <c:w val="0.55435442005453661"/>
          <c:h val="0.88919811864615683"/>
        </c:manualLayout>
      </c:layout>
      <c:barChart>
        <c:barDir val="col"/>
        <c:grouping val="stacked"/>
        <c:ser>
          <c:idx val="0"/>
          <c:order val="0"/>
          <c:tx>
            <c:strRef>
              <c:f>Sheet1!$A$6</c:f>
              <c:strCache>
                <c:ptCount val="1"/>
                <c:pt idx="0">
                  <c:v>10 ay ve altı</c:v>
                </c:pt>
              </c:strCache>
            </c:strRef>
          </c:tx>
          <c:spPr>
            <a:solidFill>
              <a:srgbClr val="FF0000"/>
            </a:solidFill>
            <a:ln w="25495">
              <a:noFill/>
            </a:ln>
          </c:spPr>
          <c:dLbls>
            <c:dLbl>
              <c:idx val="0"/>
              <c:layout>
                <c:manualLayout>
                  <c:x val="4.8366681906614932E-3"/>
                  <c:y val="-1.1808118081180839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Sheet1!$B$6</c:f>
              <c:numCache>
                <c:formatCode>0.0</c:formatCode>
                <c:ptCount val="1"/>
                <c:pt idx="0">
                  <c:v>38.700000000000003</c:v>
                </c:pt>
              </c:numCache>
            </c:numRef>
          </c:val>
        </c:ser>
        <c:ser>
          <c:idx val="1"/>
          <c:order val="1"/>
          <c:tx>
            <c:strRef>
              <c:f>Sheet1!$A$7</c:f>
              <c:strCache>
                <c:ptCount val="1"/>
                <c:pt idx="0">
                  <c:v>11 - 20 ay</c:v>
                </c:pt>
              </c:strCache>
            </c:strRef>
          </c:tx>
          <c:spPr>
            <a:solidFill>
              <a:srgbClr val="FF9933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Sheet1!$B$7</c:f>
              <c:numCache>
                <c:formatCode>0.0</c:formatCode>
                <c:ptCount val="1"/>
                <c:pt idx="0">
                  <c:v>26.4</c:v>
                </c:pt>
              </c:numCache>
            </c:numRef>
          </c:val>
        </c:ser>
        <c:ser>
          <c:idx val="2"/>
          <c:order val="2"/>
          <c:tx>
            <c:strRef>
              <c:f>Sheet1!$A$8</c:f>
              <c:strCache>
                <c:ptCount val="1"/>
                <c:pt idx="0">
                  <c:v>21 - 30 ay</c:v>
                </c:pt>
              </c:strCache>
            </c:strRef>
          </c:tx>
          <c:spPr>
            <a:solidFill>
              <a:srgbClr val="006666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tr-T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Sheet1!$B$8</c:f>
              <c:numCache>
                <c:formatCode>0.0</c:formatCode>
                <c:ptCount val="1"/>
                <c:pt idx="0">
                  <c:v>16.399999999999999</c:v>
                </c:pt>
              </c:numCache>
            </c:numRef>
          </c:val>
        </c:ser>
        <c:ser>
          <c:idx val="3"/>
          <c:order val="3"/>
          <c:tx>
            <c:strRef>
              <c:f>Sheet1!$A$9</c:f>
              <c:strCache>
                <c:ptCount val="1"/>
                <c:pt idx="0">
                  <c:v>31 - 40 ay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Sheet1!$B$9</c:f>
              <c:numCache>
                <c:formatCode>0.0</c:formatCode>
                <c:ptCount val="1"/>
                <c:pt idx="0">
                  <c:v>4.7</c:v>
                </c:pt>
              </c:numCache>
            </c:numRef>
          </c:val>
        </c:ser>
        <c:ser>
          <c:idx val="4"/>
          <c:order val="4"/>
          <c:tx>
            <c:strRef>
              <c:f>Sheet1!$A$10</c:f>
              <c:strCache>
                <c:ptCount val="1"/>
                <c:pt idx="0">
                  <c:v>41 ay ve üstü</c:v>
                </c:pt>
              </c:strCache>
            </c:strRef>
          </c:tx>
          <c:spPr>
            <a:solidFill>
              <a:srgbClr val="0070C0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val>
            <c:numRef>
              <c:f>Sheet1!$B$10</c:f>
              <c:numCache>
                <c:formatCode>0.0</c:formatCode>
                <c:ptCount val="1"/>
                <c:pt idx="0">
                  <c:v>14.2</c:v>
                </c:pt>
              </c:numCache>
            </c:numRef>
          </c:val>
        </c:ser>
        <c:dLbls>
          <c:showVal val="1"/>
        </c:dLbls>
        <c:gapWidth val="30"/>
        <c:overlap val="100"/>
        <c:axId val="70707456"/>
        <c:axId val="70710784"/>
      </c:barChart>
      <c:catAx>
        <c:axId val="70707456"/>
        <c:scaling>
          <c:orientation val="minMax"/>
        </c:scaling>
        <c:delete val="1"/>
        <c:axPos val="b"/>
        <c:numFmt formatCode="General" sourceLinked="0"/>
        <c:majorTickMark val="none"/>
        <c:tickLblPos val="none"/>
        <c:crossAx val="70710784"/>
        <c:crosses val="autoZero"/>
        <c:auto val="1"/>
        <c:lblAlgn val="ctr"/>
        <c:lblOffset val="100"/>
      </c:catAx>
      <c:valAx>
        <c:axId val="70710784"/>
        <c:scaling>
          <c:orientation val="minMax"/>
          <c:max val="100"/>
        </c:scaling>
        <c:axPos val="l"/>
        <c:numFmt formatCode="General" sourceLinked="0"/>
        <c:tickLblPos val="nextTo"/>
        <c:spPr>
          <a:ln/>
        </c:spPr>
        <c:crossAx val="70707456"/>
        <c:crosses val="autoZero"/>
        <c:crossBetween val="between"/>
      </c:valAx>
      <c:spPr>
        <a:noFill/>
        <a:ln w="25375">
          <a:noFill/>
        </a:ln>
      </c:spPr>
    </c:plotArea>
    <c:legend>
      <c:legendPos val="r"/>
      <c:layout>
        <c:manualLayout>
          <c:xMode val="edge"/>
          <c:yMode val="edge"/>
          <c:x val="0.68510922172158062"/>
          <c:y val="1.1284521442134309E-2"/>
          <c:w val="0.31489077827841977"/>
          <c:h val="0.91221479109334058"/>
        </c:manualLayout>
      </c:layout>
      <c:overlay val="1"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Verdana"/>
          <a:ea typeface="Verdana"/>
          <a:cs typeface="Verdana"/>
        </a:defRPr>
      </a:pPr>
      <a:endParaRPr lang="tr-TR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0.76109</cdr:x>
      <cdr:y>0.15869</cdr:y>
    </cdr:from>
    <cdr:to>
      <cdr:x>0.95129</cdr:x>
      <cdr:y>0.20094</cdr:y>
    </cdr:to>
    <cdr:sp macro="" textlink="">
      <cdr:nvSpPr>
        <cdr:cNvPr id="2" name="Metin kutusu 1"/>
        <cdr:cNvSpPr txBox="1"/>
      </cdr:nvSpPr>
      <cdr:spPr>
        <a:xfrm xmlns:a="http://schemas.openxmlformats.org/drawingml/2006/main">
          <a:off x="3599350" y="635801"/>
          <a:ext cx="899532" cy="1692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tr-TR" sz="800" dirty="0" smtClean="0"/>
            <a:t>Kadın %57,8</a:t>
          </a:r>
          <a:endParaRPr lang="tr-TR" sz="800" dirty="0"/>
        </a:p>
      </cdr:txBody>
    </cdr:sp>
  </cdr:relSizeAnchor>
  <cdr:relSizeAnchor xmlns:cdr="http://schemas.openxmlformats.org/drawingml/2006/chartDrawing">
    <cdr:from>
      <cdr:x>0.76016</cdr:x>
      <cdr:y>0.20094</cdr:y>
    </cdr:from>
    <cdr:to>
      <cdr:x>0.95037</cdr:x>
      <cdr:y>0.24319</cdr:y>
    </cdr:to>
    <cdr:sp macro="" textlink="">
      <cdr:nvSpPr>
        <cdr:cNvPr id="3" name="Metin kutusu 1"/>
        <cdr:cNvSpPr txBox="1"/>
      </cdr:nvSpPr>
      <cdr:spPr>
        <a:xfrm xmlns:a="http://schemas.openxmlformats.org/drawingml/2006/main">
          <a:off x="3594969" y="805078"/>
          <a:ext cx="899532" cy="1692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tr-TR" sz="800" dirty="0" smtClean="0"/>
            <a:t>Erkek %43,2</a:t>
          </a:r>
          <a:endParaRPr lang="tr-TR" sz="800" dirty="0"/>
        </a:p>
      </cdr:txBody>
    </cdr:sp>
  </cdr:relSizeAnchor>
  <cdr:relSizeAnchor xmlns:cdr="http://schemas.openxmlformats.org/drawingml/2006/chartDrawing">
    <cdr:from>
      <cdr:x>0.71443</cdr:x>
      <cdr:y>0.86338</cdr:y>
    </cdr:from>
    <cdr:to>
      <cdr:x>0.97626</cdr:x>
      <cdr:y>0.9786</cdr:y>
    </cdr:to>
    <cdr:sp macro="" textlink="">
      <cdr:nvSpPr>
        <cdr:cNvPr id="4" name="20 Metin kutusu"/>
        <cdr:cNvSpPr txBox="1"/>
      </cdr:nvSpPr>
      <cdr:spPr>
        <a:xfrm xmlns:a="http://schemas.openxmlformats.org/drawingml/2006/main">
          <a:off x="3378726" y="3459196"/>
          <a:ext cx="1238250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tr-TR"/>
          </a:defPPr>
          <a:lvl1pPr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r"/>
          <a:r>
            <a:rPr lang="tr-TR" sz="800" b="0" dirty="0" smtClean="0">
              <a:solidFill>
                <a:srgbClr val="000000"/>
              </a:solidFill>
              <a:latin typeface="Verdana"/>
            </a:rPr>
            <a:t>%38,7’nin altındaki değerler grafiğe dahil edilmemiştir.</a:t>
          </a:r>
          <a:endParaRPr lang="tr-TR" sz="800" b="0" dirty="0">
            <a:solidFill>
              <a:srgbClr val="000000"/>
            </a:solidFill>
            <a:latin typeface="Verdana"/>
          </a:endParaRPr>
        </a:p>
      </cdr:txBody>
    </cdr:sp>
  </cdr:relSizeAnchor>
  <cdr:relSizeAnchor xmlns:cdr="http://schemas.openxmlformats.org/drawingml/2006/chartDrawing">
    <cdr:from>
      <cdr:x>0.68696</cdr:x>
      <cdr:y>0.16377</cdr:y>
    </cdr:from>
    <cdr:to>
      <cdr:x>0.75209</cdr:x>
      <cdr:y>0.20134</cdr:y>
    </cdr:to>
    <cdr:sp macro="" textlink="">
      <cdr:nvSpPr>
        <cdr:cNvPr id="5" name="Sağ Ok 4"/>
        <cdr:cNvSpPr/>
      </cdr:nvSpPr>
      <cdr:spPr bwMode="auto">
        <a:xfrm xmlns:a="http://schemas.openxmlformats.org/drawingml/2006/main">
          <a:off x="3248794" y="656139"/>
          <a:ext cx="308008" cy="150560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FF0000"/>
        </a:solidFill>
        <a:ln xmlns:a="http://schemas.openxmlformats.org/drawingml/2006/main" w="9525" cap="flat" cmpd="sng" algn="ctr">
          <a:noFill/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="horz" wrap="square" lIns="91440" tIns="45720" rIns="91440" bIns="45720" numCol="1" rtlCol="0" anchor="t" anchorCtr="0" compatLnSpc="1">
          <a:prstTxWarp prst="textNoShape">
            <a:avLst/>
          </a:prstTxWarp>
        </a:bodyPr>
        <a:lstStyle xmlns:a="http://schemas.openxmlformats.org/drawingml/2006/main">
          <a:defPPr>
            <a:defRPr lang="tr-TR"/>
          </a:defPPr>
          <a:lvl1pPr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marL="0" marR="0" indent="0" algn="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tr-T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cdr:txBody>
    </cdr:sp>
  </cdr:relSizeAnchor>
  <cdr:relSizeAnchor xmlns:cdr="http://schemas.openxmlformats.org/drawingml/2006/chartDrawing">
    <cdr:from>
      <cdr:x>0.68696</cdr:x>
      <cdr:y>0.20958</cdr:y>
    </cdr:from>
    <cdr:to>
      <cdr:x>0.75209</cdr:x>
      <cdr:y>0.24716</cdr:y>
    </cdr:to>
    <cdr:sp macro="" textlink="">
      <cdr:nvSpPr>
        <cdr:cNvPr id="6" name="Sağ Ok 5"/>
        <cdr:cNvSpPr/>
      </cdr:nvSpPr>
      <cdr:spPr bwMode="auto">
        <a:xfrm xmlns:a="http://schemas.openxmlformats.org/drawingml/2006/main">
          <a:off x="3248794" y="839703"/>
          <a:ext cx="308008" cy="150560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FF0000"/>
        </a:solidFill>
        <a:ln xmlns:a="http://schemas.openxmlformats.org/drawingml/2006/main" w="9525" cap="flat" cmpd="sng" algn="ctr">
          <a:noFill/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="horz" wrap="square" lIns="91440" tIns="45720" rIns="91440" bIns="45720" numCol="1" rtlCol="0" anchor="t" anchorCtr="0" compatLnSpc="1">
          <a:prstTxWarp prst="textNoShape">
            <a:avLst/>
          </a:prstTxWarp>
        </a:bodyPr>
        <a:lstStyle xmlns:a="http://schemas.openxmlformats.org/drawingml/2006/main">
          <a:defPPr>
            <a:defRPr lang="tr-TR"/>
          </a:defPPr>
          <a:lvl1pPr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marL="0" marR="0" indent="0" algn="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tr-T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0.51525</cdr:x>
      <cdr:y>0.964</cdr:y>
    </cdr:from>
    <cdr:to>
      <cdr:x>0.5275</cdr:x>
      <cdr:y>1</cdr:y>
    </cdr:to>
    <cdr:sp macro="" textlink="">
      <cdr:nvSpPr>
        <cdr:cNvPr id="1028" name="Text 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812144" y="4130964"/>
          <a:ext cx="66859" cy="15190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0.51525</cdr:x>
      <cdr:y>0.964</cdr:y>
    </cdr:from>
    <cdr:to>
      <cdr:x>0.5275</cdr:x>
      <cdr:y>1</cdr:y>
    </cdr:to>
    <cdr:sp macro="" textlink="">
      <cdr:nvSpPr>
        <cdr:cNvPr id="1028" name="Text 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812144" y="4130964"/>
          <a:ext cx="66859" cy="15190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0.40551</cdr:x>
      <cdr:y>0.0046</cdr:y>
    </cdr:from>
    <cdr:to>
      <cdr:x>0.97692</cdr:x>
      <cdr:y>0.38355</cdr:y>
    </cdr:to>
    <cdr:sp macro="" textlink="">
      <cdr:nvSpPr>
        <cdr:cNvPr id="2" name="Rectangle 5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37670" y="18718"/>
          <a:ext cx="2589473" cy="154330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2700">
          <a:solidFill>
            <a:srgbClr val="008080"/>
          </a:solidFill>
          <a:prstDash val="dash"/>
          <a:miter lim="800000"/>
          <a:headEnd/>
          <a:tailEnd/>
        </a:ln>
      </cdr:spPr>
      <cdr:txBody>
        <a:bodyPr xmlns:a="http://schemas.openxmlformats.org/drawingml/2006/main" wrap="none" anchor="ctr"/>
        <a:lstStyle xmlns:a="http://schemas.openxmlformats.org/drawingml/2006/main">
          <a:defPPr>
            <a:defRPr lang="tr-TR"/>
          </a:defPPr>
          <a:lvl1pPr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endParaRPr lang="tr-TR">
            <a:solidFill>
              <a:srgbClr val="000000"/>
            </a:solidFill>
          </a:endParaRPr>
        </a:p>
      </cdr:txBody>
    </cdr:sp>
  </cdr:relSizeAnchor>
  <cdr:relSizeAnchor xmlns:cdr="http://schemas.openxmlformats.org/drawingml/2006/chartDrawing">
    <cdr:from>
      <cdr:x>0.40968</cdr:x>
      <cdr:y>0.56081</cdr:y>
    </cdr:from>
    <cdr:to>
      <cdr:x>0.98108</cdr:x>
      <cdr:y>0.94317</cdr:y>
    </cdr:to>
    <cdr:sp macro="" textlink="">
      <cdr:nvSpPr>
        <cdr:cNvPr id="3" name="Rectangle 7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56553" y="2283929"/>
          <a:ext cx="2589474" cy="155721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2700">
          <a:solidFill>
            <a:srgbClr val="FF0000"/>
          </a:solidFill>
          <a:prstDash val="dash"/>
          <a:miter lim="800000"/>
          <a:headEnd/>
          <a:tailEnd/>
        </a:ln>
      </cdr:spPr>
      <cdr:txBody>
        <a:bodyPr xmlns:a="http://schemas.openxmlformats.org/drawingml/2006/main" wrap="none" anchor="ctr"/>
        <a:lstStyle xmlns:a="http://schemas.openxmlformats.org/drawingml/2006/main">
          <a:defPPr>
            <a:defRPr lang="tr-TR"/>
          </a:defPPr>
          <a:lvl1pPr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endParaRPr lang="tr-TR">
            <a:solidFill>
              <a:srgbClr val="000000"/>
            </a:solidFill>
          </a:endParaRPr>
        </a:p>
      </cdr:txBody>
    </cdr:sp>
  </cdr:relSizeAnchor>
  <cdr:relSizeAnchor xmlns:cdr="http://schemas.openxmlformats.org/drawingml/2006/chartDrawing">
    <cdr:from>
      <cdr:x>0.70168</cdr:x>
      <cdr:y>0.71009</cdr:y>
    </cdr:from>
    <cdr:to>
      <cdr:x>0.92118</cdr:x>
      <cdr:y>0.79322</cdr:y>
    </cdr:to>
    <cdr:sp macro="" textlink="">
      <cdr:nvSpPr>
        <cdr:cNvPr id="4" name="47 Metin kutusu"/>
        <cdr:cNvSpPr txBox="1"/>
      </cdr:nvSpPr>
      <cdr:spPr>
        <a:xfrm xmlns:a="http://schemas.openxmlformats.org/drawingml/2006/main">
          <a:off x="3179840" y="2891898"/>
          <a:ext cx="994725" cy="33855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8575">
          <a:noFill/>
          <a:prstDash val="dash"/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tr-TR"/>
          </a:defPPr>
          <a:lvl1pPr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r"/>
          <a:r>
            <a:rPr lang="tr-TR" sz="1600" dirty="0" smtClean="0">
              <a:solidFill>
                <a:srgbClr val="FF0000"/>
              </a:solidFill>
              <a:latin typeface="Verdana"/>
            </a:rPr>
            <a:t>%4,1</a:t>
          </a:r>
          <a:endParaRPr lang="tr-TR" sz="1600" dirty="0">
            <a:solidFill>
              <a:srgbClr val="FF0000"/>
            </a:solidFill>
            <a:latin typeface="Verdana"/>
          </a:endParaRPr>
        </a:p>
      </cdr:txBody>
    </cdr:sp>
  </cdr:relSizeAnchor>
  <cdr:relSizeAnchor xmlns:cdr="http://schemas.openxmlformats.org/drawingml/2006/chartDrawing">
    <cdr:from>
      <cdr:x>0.73552</cdr:x>
      <cdr:y>0.14522</cdr:y>
    </cdr:from>
    <cdr:to>
      <cdr:x>0.95826</cdr:x>
      <cdr:y>0.22835</cdr:y>
    </cdr:to>
    <cdr:sp macro="" textlink="">
      <cdr:nvSpPr>
        <cdr:cNvPr id="5" name="46 Metin kutusu"/>
        <cdr:cNvSpPr txBox="1"/>
      </cdr:nvSpPr>
      <cdr:spPr>
        <a:xfrm xmlns:a="http://schemas.openxmlformats.org/drawingml/2006/main">
          <a:off x="3333203" y="591435"/>
          <a:ext cx="1009403" cy="33855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8575">
          <a:noFill/>
          <a:prstDash val="dash"/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tr-TR"/>
          </a:defPPr>
          <a:lvl1pPr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r"/>
          <a:r>
            <a:rPr lang="tr-TR" sz="1600" dirty="0" smtClean="0">
              <a:solidFill>
                <a:srgbClr val="008080"/>
              </a:solidFill>
              <a:latin typeface="Verdana"/>
            </a:rPr>
            <a:t>%81,3</a:t>
          </a:r>
          <a:endParaRPr lang="tr-TR" sz="1600" dirty="0">
            <a:solidFill>
              <a:srgbClr val="008080"/>
            </a:solidFill>
            <a:latin typeface="Verdana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0.41172</cdr:x>
      <cdr:y>0.01032</cdr:y>
    </cdr:from>
    <cdr:to>
      <cdr:x>0.98313</cdr:x>
      <cdr:y>0.38927</cdr:y>
    </cdr:to>
    <cdr:sp macro="" textlink="">
      <cdr:nvSpPr>
        <cdr:cNvPr id="2" name="Rectangle 5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654445" y="37271"/>
          <a:ext cx="2296149" cy="136847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2700">
          <a:solidFill>
            <a:srgbClr val="008080"/>
          </a:solidFill>
          <a:prstDash val="dash"/>
          <a:miter lim="800000"/>
          <a:headEnd/>
          <a:tailEnd/>
        </a:ln>
      </cdr:spPr>
      <cdr:txBody>
        <a:bodyPr xmlns:a="http://schemas.openxmlformats.org/drawingml/2006/main" wrap="none" anchor="ctr"/>
        <a:lstStyle xmlns:a="http://schemas.openxmlformats.org/drawingml/2006/main">
          <a:defPPr>
            <a:defRPr lang="tr-TR"/>
          </a:defPPr>
          <a:lvl1pPr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endParaRPr lang="tr-TR">
            <a:solidFill>
              <a:srgbClr val="000000"/>
            </a:solidFill>
          </a:endParaRPr>
        </a:p>
      </cdr:txBody>
    </cdr:sp>
  </cdr:relSizeAnchor>
  <cdr:relSizeAnchor xmlns:cdr="http://schemas.openxmlformats.org/drawingml/2006/chartDrawing">
    <cdr:from>
      <cdr:x>0.41172</cdr:x>
      <cdr:y>0.5901</cdr:y>
    </cdr:from>
    <cdr:to>
      <cdr:x>0.98313</cdr:x>
      <cdr:y>0.97247</cdr:y>
    </cdr:to>
    <cdr:sp macro="" textlink="">
      <cdr:nvSpPr>
        <cdr:cNvPr id="3" name="Rectangle 7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654445" y="2130983"/>
          <a:ext cx="2296149" cy="138083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2700">
          <a:solidFill>
            <a:srgbClr val="FF0000"/>
          </a:solidFill>
          <a:prstDash val="dash"/>
          <a:miter lim="800000"/>
          <a:headEnd/>
          <a:tailEnd/>
        </a:ln>
      </cdr:spPr>
      <cdr:txBody>
        <a:bodyPr xmlns:a="http://schemas.openxmlformats.org/drawingml/2006/main" wrap="none" anchor="ctr"/>
        <a:lstStyle xmlns:a="http://schemas.openxmlformats.org/drawingml/2006/main">
          <a:defPPr>
            <a:defRPr lang="tr-TR"/>
          </a:defPPr>
          <a:lvl1pPr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endParaRPr lang="tr-TR">
            <a:solidFill>
              <a:srgbClr val="000000"/>
            </a:solidFill>
          </a:endParaRPr>
        </a:p>
      </cdr:txBody>
    </cdr:sp>
  </cdr:relSizeAnchor>
  <cdr:relSizeAnchor xmlns:cdr="http://schemas.openxmlformats.org/drawingml/2006/chartDrawing">
    <cdr:from>
      <cdr:x>0.68358</cdr:x>
      <cdr:y>0.06705</cdr:y>
    </cdr:from>
    <cdr:to>
      <cdr:x>0.90632</cdr:x>
      <cdr:y>0.15018</cdr:y>
    </cdr:to>
    <cdr:sp macro="" textlink="">
      <cdr:nvSpPr>
        <cdr:cNvPr id="4" name="46 Metin kutusu"/>
        <cdr:cNvSpPr txBox="1"/>
      </cdr:nvSpPr>
      <cdr:spPr>
        <a:xfrm xmlns:a="http://schemas.openxmlformats.org/drawingml/2006/main">
          <a:off x="3097803" y="273060"/>
          <a:ext cx="1009403" cy="33855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8575">
          <a:noFill/>
          <a:prstDash val="dash"/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tr-TR"/>
          </a:defPPr>
          <a:lvl1pPr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r"/>
          <a:r>
            <a:rPr lang="tr-TR" sz="1600" dirty="0" smtClean="0">
              <a:solidFill>
                <a:srgbClr val="008080"/>
              </a:solidFill>
              <a:latin typeface="Verdana"/>
            </a:rPr>
            <a:t>%81,0</a:t>
          </a:r>
          <a:endParaRPr lang="tr-TR" sz="1600" dirty="0">
            <a:solidFill>
              <a:srgbClr val="008080"/>
            </a:solidFill>
            <a:latin typeface="Verdana"/>
          </a:endParaRPr>
        </a:p>
      </cdr:txBody>
    </cdr:sp>
  </cdr:relSizeAnchor>
  <cdr:relSizeAnchor xmlns:cdr="http://schemas.openxmlformats.org/drawingml/2006/chartDrawing">
    <cdr:from>
      <cdr:x>0.68682</cdr:x>
      <cdr:y>0.73296</cdr:y>
    </cdr:from>
    <cdr:to>
      <cdr:x>0.90632</cdr:x>
      <cdr:y>0.81609</cdr:y>
    </cdr:to>
    <cdr:sp macro="" textlink="">
      <cdr:nvSpPr>
        <cdr:cNvPr id="5" name="47 Metin kutusu"/>
        <cdr:cNvSpPr txBox="1"/>
      </cdr:nvSpPr>
      <cdr:spPr>
        <a:xfrm xmlns:a="http://schemas.openxmlformats.org/drawingml/2006/main">
          <a:off x="3112481" y="2985043"/>
          <a:ext cx="994725" cy="33855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8575">
          <a:noFill/>
          <a:prstDash val="dash"/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tr-TR"/>
          </a:defPPr>
          <a:lvl1pPr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r"/>
          <a:r>
            <a:rPr lang="tr-TR" sz="1600" dirty="0" smtClean="0">
              <a:solidFill>
                <a:srgbClr val="FF0000"/>
              </a:solidFill>
              <a:latin typeface="Verdana"/>
            </a:rPr>
            <a:t>%5,7</a:t>
          </a:r>
          <a:endParaRPr lang="tr-TR" sz="1600" dirty="0">
            <a:solidFill>
              <a:srgbClr val="FF0000"/>
            </a:solidFill>
            <a:latin typeface="Verdana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0.40571</cdr:x>
      <cdr:y>0</cdr:y>
    </cdr:from>
    <cdr:to>
      <cdr:x>0.97712</cdr:x>
      <cdr:y>0.37895</cdr:y>
    </cdr:to>
    <cdr:sp macro="" textlink="">
      <cdr:nvSpPr>
        <cdr:cNvPr id="2" name="Rectangle 5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785804" y="0"/>
          <a:ext cx="2515160" cy="149900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2700">
          <a:solidFill>
            <a:srgbClr val="008080"/>
          </a:solidFill>
          <a:prstDash val="dash"/>
          <a:miter lim="800000"/>
          <a:headEnd/>
          <a:tailEnd/>
        </a:ln>
      </cdr:spPr>
      <cdr:txBody>
        <a:bodyPr xmlns:a="http://schemas.openxmlformats.org/drawingml/2006/main" wrap="none" anchor="ctr"/>
        <a:lstStyle xmlns:a="http://schemas.openxmlformats.org/drawingml/2006/main">
          <a:defPPr>
            <a:defRPr lang="tr-TR"/>
          </a:defPPr>
          <a:lvl1pPr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endParaRPr lang="tr-TR">
            <a:solidFill>
              <a:srgbClr val="000000"/>
            </a:solidFill>
          </a:endParaRPr>
        </a:p>
      </cdr:txBody>
    </cdr:sp>
  </cdr:relSizeAnchor>
  <cdr:relSizeAnchor xmlns:cdr="http://schemas.openxmlformats.org/drawingml/2006/chartDrawing">
    <cdr:from>
      <cdr:x>0.40819</cdr:x>
      <cdr:y>0.55372</cdr:y>
    </cdr:from>
    <cdr:to>
      <cdr:x>0.9796</cdr:x>
      <cdr:y>0.93609</cdr:y>
    </cdr:to>
    <cdr:sp macro="" textlink="">
      <cdr:nvSpPr>
        <cdr:cNvPr id="3" name="Rectangle 7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796730" y="2190338"/>
          <a:ext cx="2515160" cy="151253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2700">
          <a:solidFill>
            <a:srgbClr val="FF0000"/>
          </a:solidFill>
          <a:prstDash val="dash"/>
          <a:miter lim="800000"/>
          <a:headEnd/>
          <a:tailEnd/>
        </a:ln>
      </cdr:spPr>
      <cdr:txBody>
        <a:bodyPr xmlns:a="http://schemas.openxmlformats.org/drawingml/2006/main" wrap="none" anchor="ctr"/>
        <a:lstStyle xmlns:a="http://schemas.openxmlformats.org/drawingml/2006/main">
          <a:defPPr>
            <a:defRPr lang="tr-TR"/>
          </a:defPPr>
          <a:lvl1pPr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endParaRPr lang="tr-TR">
            <a:solidFill>
              <a:srgbClr val="000000"/>
            </a:solidFill>
          </a:endParaRPr>
        </a:p>
      </cdr:txBody>
    </cdr:sp>
  </cdr:relSizeAnchor>
  <cdr:relSizeAnchor xmlns:cdr="http://schemas.openxmlformats.org/drawingml/2006/chartDrawing">
    <cdr:from>
      <cdr:x>0.66122</cdr:x>
      <cdr:y>0.06089</cdr:y>
    </cdr:from>
    <cdr:to>
      <cdr:x>0.88396</cdr:x>
      <cdr:y>0.14402</cdr:y>
    </cdr:to>
    <cdr:sp macro="" textlink="">
      <cdr:nvSpPr>
        <cdr:cNvPr id="4" name="46 Metin kutusu"/>
        <cdr:cNvSpPr txBox="1"/>
      </cdr:nvSpPr>
      <cdr:spPr>
        <a:xfrm xmlns:a="http://schemas.openxmlformats.org/drawingml/2006/main">
          <a:off x="2996466" y="247998"/>
          <a:ext cx="1009403" cy="33855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8575">
          <a:noFill/>
          <a:prstDash val="dash"/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tr-TR"/>
          </a:defPPr>
          <a:lvl1pPr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r"/>
          <a:r>
            <a:rPr lang="tr-TR" sz="1600" dirty="0" smtClean="0">
              <a:solidFill>
                <a:srgbClr val="008080"/>
              </a:solidFill>
              <a:latin typeface="Verdana"/>
            </a:rPr>
            <a:t>%72,5</a:t>
          </a:r>
          <a:endParaRPr lang="tr-TR" sz="1600" dirty="0">
            <a:solidFill>
              <a:srgbClr val="008080"/>
            </a:solidFill>
            <a:latin typeface="Verdana"/>
          </a:endParaRPr>
        </a:p>
      </cdr:txBody>
    </cdr:sp>
  </cdr:relSizeAnchor>
  <cdr:relSizeAnchor xmlns:cdr="http://schemas.openxmlformats.org/drawingml/2006/chartDrawing">
    <cdr:from>
      <cdr:x>0.68613</cdr:x>
      <cdr:y>0.72586</cdr:y>
    </cdr:from>
    <cdr:to>
      <cdr:x>0.90563</cdr:x>
      <cdr:y>0.80899</cdr:y>
    </cdr:to>
    <cdr:sp macro="" textlink="">
      <cdr:nvSpPr>
        <cdr:cNvPr id="5" name="47 Metin kutusu"/>
        <cdr:cNvSpPr txBox="1"/>
      </cdr:nvSpPr>
      <cdr:spPr>
        <a:xfrm xmlns:a="http://schemas.openxmlformats.org/drawingml/2006/main">
          <a:off x="3109372" y="2956110"/>
          <a:ext cx="994725" cy="33855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8575">
          <a:noFill/>
          <a:prstDash val="dash"/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tr-TR"/>
          </a:defPPr>
          <a:lvl1pPr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r"/>
          <a:r>
            <a:rPr lang="tr-TR" sz="1600" dirty="0" smtClean="0">
              <a:solidFill>
                <a:srgbClr val="FF0000"/>
              </a:solidFill>
              <a:latin typeface="Verdana"/>
            </a:rPr>
            <a:t>%7,1</a:t>
          </a:r>
          <a:endParaRPr lang="tr-TR" sz="1600" dirty="0">
            <a:solidFill>
              <a:srgbClr val="FF0000"/>
            </a:solidFill>
            <a:latin typeface="Verdana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6A4C27E1-330E-436F-B85F-76A1344F0AD6}" type="datetimeFigureOut">
              <a:rPr lang="tr-TR"/>
              <a:pPr>
                <a:defRPr/>
              </a:pPr>
              <a:t>09.05.2015</a:t>
            </a:fld>
            <a:endParaRPr lang="tr-TR"/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FA681D6-9FC2-497C-9B08-C3343EA576D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536094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76275" y="685800"/>
            <a:ext cx="55054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dirty="0" smtClean="0"/>
              <a:t>Click to edit Master text styles</a:t>
            </a:r>
          </a:p>
          <a:p>
            <a:pPr lvl="1"/>
            <a:r>
              <a:rPr lang="tr-TR" noProof="0" dirty="0" smtClean="0"/>
              <a:t>Second level</a:t>
            </a:r>
          </a:p>
          <a:p>
            <a:pPr lvl="2"/>
            <a:r>
              <a:rPr lang="tr-TR" noProof="0" dirty="0" smtClean="0"/>
              <a:t>Third level</a:t>
            </a:r>
          </a:p>
          <a:p>
            <a:pPr lvl="3"/>
            <a:r>
              <a:rPr lang="tr-TR" noProof="0" dirty="0" smtClean="0"/>
              <a:t>Fourth level</a:t>
            </a:r>
          </a:p>
          <a:p>
            <a:pPr lvl="4"/>
            <a:r>
              <a:rPr lang="tr-TR" noProof="0" dirty="0" smtClean="0"/>
              <a:t>Fifth level</a:t>
            </a:r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700251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6729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1pPr>
    <a:lvl2pPr marL="467290" algn="l" defTabSz="46729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2pPr>
    <a:lvl3pPr marL="934582" algn="l" defTabSz="46729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3pPr>
    <a:lvl4pPr marL="1401871" algn="l" defTabSz="46729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4pPr>
    <a:lvl5pPr marL="1869162" algn="l" defTabSz="46729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5pPr>
    <a:lvl6pPr marL="2336452" algn="l" defTabSz="467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03744" algn="l" defTabSz="467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71034" algn="l" defTabSz="467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38323" algn="l" defTabSz="467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defTabSz="914400"/>
            <a:fld id="{D7AD65F1-E6CC-41D4-84D0-05848A35B5D3}" type="slidenum">
              <a:rPr lang="tr-TR" sz="1200"/>
              <a:pPr algn="r" defTabSz="914400"/>
              <a:t>1</a:t>
            </a:fld>
            <a:endParaRPr lang="tr-TR" sz="1200"/>
          </a:p>
        </p:txBody>
      </p:sp>
      <p:sp>
        <p:nvSpPr>
          <p:cNvPr id="1638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defTabSz="914400"/>
            <a:fld id="{4FEF6A5F-D917-4496-9564-9E4AFB162500}" type="slidenum">
              <a:rPr lang="tr-TR" sz="1200">
                <a:cs typeface="Arial" charset="0"/>
              </a:rPr>
              <a:pPr algn="r" defTabSz="914400"/>
              <a:t>1</a:t>
            </a:fld>
            <a:endParaRPr lang="tr-TR" sz="1200">
              <a:cs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tr-T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175789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r>
              <a:rPr lang="tr-TR" dirty="0" smtClean="0">
                <a:latin typeface="Times New Roman" pitchFamily="18" charset="0"/>
              </a:rPr>
              <a:t>Erkek???</a:t>
            </a:r>
          </a:p>
        </p:txBody>
      </p:sp>
    </p:spTree>
    <p:extLst>
      <p:ext uri="{BB962C8B-B14F-4D97-AF65-F5344CB8AC3E}">
        <p14:creationId xmlns="" xmlns:p14="http://schemas.microsoft.com/office/powerpoint/2010/main" val="31994092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tr-TR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868836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tr-T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189592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tr-T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843719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Get the male female distinguished type</a:t>
            </a:r>
          </a:p>
          <a:p>
            <a:pPr defTabSz="914400" eaLnBrk="1" hangingPunct="1"/>
            <a:endParaRPr lang="tr-TR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090584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tr-T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439730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tr-T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79208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tr-T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347100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tr-T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915688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tr-T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491733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tr-T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87697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tr-T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550630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tr-T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7967240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tr-T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4512730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tr-T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5624319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tr-T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674541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tr-T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064975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tr-T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0621029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tr-T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2473852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tr-T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27909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tr-T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44014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tr-T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2178482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tr-T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828316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tr-T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956477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tr-T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577388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tr-T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605885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Get the male female distinguished type</a:t>
            </a:r>
          </a:p>
          <a:p>
            <a:pPr defTabSz="914400" eaLnBrk="1" hangingPunct="1"/>
            <a:endParaRPr lang="tr-TR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65435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tr-T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504811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6275" y="685800"/>
            <a:ext cx="55054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tr-T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213401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911028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802005" y="2069279"/>
            <a:ext cx="9089390" cy="142783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604013" y="3774658"/>
            <a:ext cx="7485380" cy="170229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7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345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0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69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36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03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710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38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66B0E4-D781-41B5-9289-04E9EF063B17}" type="datetime1">
              <a:rPr lang="en-US" smtClean="0"/>
              <a:pPr>
                <a:defRPr/>
              </a:pPr>
              <a:t>5/9/2015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81B7E8-C4A5-4E4B-AFFA-B798BF38F31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C510F6-5B61-4EFA-963B-72F4E228A4F5}" type="datetime1">
              <a:rPr lang="en-US" smtClean="0"/>
              <a:pPr>
                <a:defRPr/>
              </a:pPr>
              <a:t>5/9/2015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81B7E8-C4A5-4E4B-AFFA-B798BF38F31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63408" y="209708"/>
            <a:ext cx="2810731" cy="447931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25648" y="209708"/>
            <a:ext cx="8259537" cy="447931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802861-1E05-4151-A4ED-E614452DEF67}" type="datetime1">
              <a:rPr lang="en-US" smtClean="0"/>
              <a:pPr>
                <a:defRPr/>
              </a:pPr>
              <a:t>5/9/2015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81B7E8-C4A5-4E4B-AFFA-B798BF38F31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BB5466-D798-4009-BF71-5E4F9F1EBC92}" type="datetime1">
              <a:rPr lang="en-US" smtClean="0"/>
              <a:pPr>
                <a:defRPr/>
              </a:pPr>
              <a:t>5/9/2015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81B7E8-C4A5-4E4B-AFFA-B798BF38F31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44705" y="4280414"/>
            <a:ext cx="9089390" cy="1322979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44705" y="2823280"/>
            <a:ext cx="9089390" cy="14571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729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3458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18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691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364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03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710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383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4632E2-6E3A-480C-8CD1-9505C68C1641}" type="datetime1">
              <a:rPr lang="en-US" smtClean="0"/>
              <a:pPr>
                <a:defRPr/>
              </a:pPr>
              <a:t>5/9/2015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81B7E8-C4A5-4E4B-AFFA-B798BF38F31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25646" y="1224301"/>
            <a:ext cx="5534206" cy="346472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38072" y="1224301"/>
            <a:ext cx="5536062" cy="346472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7CC375-4744-4A23-9F64-D00CE36E327C}" type="datetime1">
              <a:rPr lang="en-US" smtClean="0"/>
              <a:pPr>
                <a:defRPr/>
              </a:pPr>
              <a:t>5/9/2015</a:t>
            </a:fld>
            <a:endParaRPr lang="en-US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81B7E8-C4A5-4E4B-AFFA-B798BF38F31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4670" y="266761"/>
            <a:ext cx="9624060" cy="1110191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4677" y="1491056"/>
            <a:ext cx="4724775" cy="621399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7290" indent="0">
              <a:buNone/>
              <a:defRPr sz="2000" b="1"/>
            </a:lvl2pPr>
            <a:lvl3pPr marL="934582" indent="0">
              <a:buNone/>
              <a:defRPr sz="1800" b="1"/>
            </a:lvl3pPr>
            <a:lvl4pPr marL="1401871" indent="0">
              <a:buNone/>
              <a:defRPr sz="1600" b="1"/>
            </a:lvl4pPr>
            <a:lvl5pPr marL="1869162" indent="0">
              <a:buNone/>
              <a:defRPr sz="1600" b="1"/>
            </a:lvl5pPr>
            <a:lvl6pPr marL="2336452" indent="0">
              <a:buNone/>
              <a:defRPr sz="1600" b="1"/>
            </a:lvl6pPr>
            <a:lvl7pPr marL="2803744" indent="0">
              <a:buNone/>
              <a:defRPr sz="1600" b="1"/>
            </a:lvl7pPr>
            <a:lvl8pPr marL="3271034" indent="0">
              <a:buNone/>
              <a:defRPr sz="1600" b="1"/>
            </a:lvl8pPr>
            <a:lvl9pPr marL="3738323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34677" y="2112452"/>
            <a:ext cx="4724775" cy="3837872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5432104" y="1491056"/>
            <a:ext cx="4726631" cy="621399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7290" indent="0">
              <a:buNone/>
              <a:defRPr sz="2000" b="1"/>
            </a:lvl2pPr>
            <a:lvl3pPr marL="934582" indent="0">
              <a:buNone/>
              <a:defRPr sz="1800" b="1"/>
            </a:lvl3pPr>
            <a:lvl4pPr marL="1401871" indent="0">
              <a:buNone/>
              <a:defRPr sz="1600" b="1"/>
            </a:lvl4pPr>
            <a:lvl5pPr marL="1869162" indent="0">
              <a:buNone/>
              <a:defRPr sz="1600" b="1"/>
            </a:lvl5pPr>
            <a:lvl6pPr marL="2336452" indent="0">
              <a:buNone/>
              <a:defRPr sz="1600" b="1"/>
            </a:lvl6pPr>
            <a:lvl7pPr marL="2803744" indent="0">
              <a:buNone/>
              <a:defRPr sz="1600" b="1"/>
            </a:lvl7pPr>
            <a:lvl8pPr marL="3271034" indent="0">
              <a:buNone/>
              <a:defRPr sz="1600" b="1"/>
            </a:lvl8pPr>
            <a:lvl9pPr marL="3738323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5432104" y="2112452"/>
            <a:ext cx="4726631" cy="3837872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376AE3-97C0-46D6-B373-D21325DA59F9}" type="datetime1">
              <a:rPr lang="en-US" smtClean="0"/>
              <a:pPr>
                <a:defRPr/>
              </a:pPr>
              <a:t>5/9/2015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81B7E8-C4A5-4E4B-AFFA-B798BF38F31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882DF0-55D1-4060-B880-26F167F0B4B3}" type="datetime1">
              <a:rPr lang="en-US" smtClean="0"/>
              <a:pPr>
                <a:defRPr/>
              </a:pPr>
              <a:t>5/9/2015</a:t>
            </a:fld>
            <a:endParaRPr lang="en-US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81B7E8-C4A5-4E4B-AFFA-B798BF38F31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7D09A9-F8D1-4BC5-8286-1DD5406D423A}" type="datetime1">
              <a:rPr lang="en-US" smtClean="0"/>
              <a:pPr>
                <a:defRPr/>
              </a:pPr>
              <a:t>5/9/2015</a:t>
            </a:fld>
            <a:endParaRPr lang="en-US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81B7E8-C4A5-4E4B-AFFA-B798BF38F31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4675" y="265214"/>
            <a:ext cx="3518055" cy="112869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180822" y="265218"/>
            <a:ext cx="5977908" cy="5685107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4675" y="1393914"/>
            <a:ext cx="3518055" cy="4556413"/>
          </a:xfrm>
        </p:spPr>
        <p:txBody>
          <a:bodyPr/>
          <a:lstStyle>
            <a:lvl1pPr marL="0" indent="0">
              <a:buNone/>
              <a:defRPr sz="1400"/>
            </a:lvl1pPr>
            <a:lvl2pPr marL="467290" indent="0">
              <a:buNone/>
              <a:defRPr sz="1200"/>
            </a:lvl2pPr>
            <a:lvl3pPr marL="934582" indent="0">
              <a:buNone/>
              <a:defRPr sz="1000"/>
            </a:lvl3pPr>
            <a:lvl4pPr marL="1401871" indent="0">
              <a:buNone/>
              <a:defRPr sz="900"/>
            </a:lvl4pPr>
            <a:lvl5pPr marL="1869162" indent="0">
              <a:buNone/>
              <a:defRPr sz="900"/>
            </a:lvl5pPr>
            <a:lvl6pPr marL="2336452" indent="0">
              <a:buNone/>
              <a:defRPr sz="900"/>
            </a:lvl6pPr>
            <a:lvl7pPr marL="2803744" indent="0">
              <a:buNone/>
              <a:defRPr sz="900"/>
            </a:lvl7pPr>
            <a:lvl8pPr marL="3271034" indent="0">
              <a:buNone/>
              <a:defRPr sz="900"/>
            </a:lvl8pPr>
            <a:lvl9pPr marL="3738323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624C82-CF7E-414E-B582-09197091F9E5}" type="datetime1">
              <a:rPr lang="en-US" smtClean="0"/>
              <a:pPr>
                <a:defRPr/>
              </a:pPr>
              <a:t>5/9/2015</a:t>
            </a:fld>
            <a:endParaRPr lang="en-US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81B7E8-C4A5-4E4B-AFFA-B798BF38F31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095988" y="4662813"/>
            <a:ext cx="6416040" cy="55047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095988" y="595187"/>
            <a:ext cx="6416040" cy="3996690"/>
          </a:xfrm>
        </p:spPr>
        <p:txBody>
          <a:bodyPr/>
          <a:lstStyle>
            <a:lvl1pPr marL="0" indent="0">
              <a:buNone/>
              <a:defRPr sz="3300"/>
            </a:lvl1pPr>
            <a:lvl2pPr marL="467290" indent="0">
              <a:buNone/>
              <a:defRPr sz="2900"/>
            </a:lvl2pPr>
            <a:lvl3pPr marL="934582" indent="0">
              <a:buNone/>
              <a:defRPr sz="2500"/>
            </a:lvl3pPr>
            <a:lvl4pPr marL="1401871" indent="0">
              <a:buNone/>
              <a:defRPr sz="2000"/>
            </a:lvl4pPr>
            <a:lvl5pPr marL="1869162" indent="0">
              <a:buNone/>
              <a:defRPr sz="2000"/>
            </a:lvl5pPr>
            <a:lvl6pPr marL="2336452" indent="0">
              <a:buNone/>
              <a:defRPr sz="2000"/>
            </a:lvl6pPr>
            <a:lvl7pPr marL="2803744" indent="0">
              <a:buNone/>
              <a:defRPr sz="2000"/>
            </a:lvl7pPr>
            <a:lvl8pPr marL="3271034" indent="0">
              <a:buNone/>
              <a:defRPr sz="2000"/>
            </a:lvl8pPr>
            <a:lvl9pPr marL="3738323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095988" y="5213283"/>
            <a:ext cx="6416040" cy="781759"/>
          </a:xfrm>
        </p:spPr>
        <p:txBody>
          <a:bodyPr/>
          <a:lstStyle>
            <a:lvl1pPr marL="0" indent="0">
              <a:buNone/>
              <a:defRPr sz="1400"/>
            </a:lvl1pPr>
            <a:lvl2pPr marL="467290" indent="0">
              <a:buNone/>
              <a:defRPr sz="1200"/>
            </a:lvl2pPr>
            <a:lvl3pPr marL="934582" indent="0">
              <a:buNone/>
              <a:defRPr sz="1000"/>
            </a:lvl3pPr>
            <a:lvl4pPr marL="1401871" indent="0">
              <a:buNone/>
              <a:defRPr sz="900"/>
            </a:lvl4pPr>
            <a:lvl5pPr marL="1869162" indent="0">
              <a:buNone/>
              <a:defRPr sz="900"/>
            </a:lvl5pPr>
            <a:lvl6pPr marL="2336452" indent="0">
              <a:buNone/>
              <a:defRPr sz="900"/>
            </a:lvl6pPr>
            <a:lvl7pPr marL="2803744" indent="0">
              <a:buNone/>
              <a:defRPr sz="900"/>
            </a:lvl7pPr>
            <a:lvl8pPr marL="3271034" indent="0">
              <a:buNone/>
              <a:defRPr sz="900"/>
            </a:lvl8pPr>
            <a:lvl9pPr marL="3738323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695613-2858-4610-B9F4-A225A40B0FE9}" type="datetime1">
              <a:rPr lang="en-US" smtClean="0"/>
              <a:pPr>
                <a:defRPr/>
              </a:pPr>
              <a:t>5/9/2015</a:t>
            </a:fld>
            <a:endParaRPr lang="en-US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81B7E8-C4A5-4E4B-AFFA-B798BF38F31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534670" y="266761"/>
            <a:ext cx="9624060" cy="1110191"/>
          </a:xfrm>
          <a:prstGeom prst="rect">
            <a:avLst/>
          </a:prstGeom>
        </p:spPr>
        <p:txBody>
          <a:bodyPr vert="horz" lIns="93458" tIns="46729" rIns="93458" bIns="46729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4670" y="1554275"/>
            <a:ext cx="9624060" cy="4396051"/>
          </a:xfrm>
          <a:prstGeom prst="rect">
            <a:avLst/>
          </a:prstGeom>
        </p:spPr>
        <p:txBody>
          <a:bodyPr vert="horz" lIns="93458" tIns="46729" rIns="93458" bIns="46729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534671" y="6173905"/>
            <a:ext cx="2495127" cy="354645"/>
          </a:xfrm>
          <a:prstGeom prst="rect">
            <a:avLst/>
          </a:prstGeom>
        </p:spPr>
        <p:txBody>
          <a:bodyPr vert="horz" lIns="93458" tIns="46729" rIns="93458" bIns="4672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A815D9F-86E3-4260-B327-E5C470918229}" type="datetime1">
              <a:rPr lang="en-US" smtClean="0"/>
              <a:pPr>
                <a:defRPr/>
              </a:pPr>
              <a:t>5/9/2015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653587" y="6173905"/>
            <a:ext cx="3386243" cy="354645"/>
          </a:xfrm>
          <a:prstGeom prst="rect">
            <a:avLst/>
          </a:prstGeom>
        </p:spPr>
        <p:txBody>
          <a:bodyPr vert="horz" lIns="93458" tIns="46729" rIns="93458" bIns="4672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663608" y="6173905"/>
            <a:ext cx="2495127" cy="354645"/>
          </a:xfrm>
          <a:prstGeom prst="rect">
            <a:avLst/>
          </a:prstGeom>
        </p:spPr>
        <p:txBody>
          <a:bodyPr vert="horz" lIns="93458" tIns="46729" rIns="93458" bIns="4672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181B7E8-C4A5-4E4B-AFFA-B798BF38F31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934582" rtl="0" eaLnBrk="1" latinLnBrk="0" hangingPunct="1"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0468" indent="-350468" algn="l" defTabSz="934582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59348" indent="-292057" algn="l" defTabSz="934582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68227" indent="-233646" algn="l" defTabSz="93458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35517" indent="-233646" algn="l" defTabSz="934582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02808" indent="-233646" algn="l" defTabSz="934582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0099" indent="-233646" algn="l" defTabSz="93458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37389" indent="-233646" algn="l" defTabSz="93458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04679" indent="-233646" algn="l" defTabSz="93458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71968" indent="-233646" algn="l" defTabSz="93458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345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7290" algn="l" defTabSz="9345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4582" algn="l" defTabSz="9345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01871" algn="l" defTabSz="9345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9162" algn="l" defTabSz="9345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6452" algn="l" defTabSz="9345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803744" algn="l" defTabSz="9345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71034" algn="l" defTabSz="9345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8323" algn="l" defTabSz="9345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chart" Target="../charts/char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0.xml"/><Relationship Id="rId5" Type="http://schemas.openxmlformats.org/officeDocument/2006/relationships/chart" Target="../charts/chart19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chart" Target="../charts/chart2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chart" Target="../charts/chart2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4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5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khas.edu.tr/kadin" TargetMode="Externa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6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chart" Target="../charts/chart28.xml"/><Relationship Id="rId4" Type="http://schemas.openxmlformats.org/officeDocument/2006/relationships/chart" Target="../charts/chart2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chart" Target="../charts/chart30.xml"/><Relationship Id="rId4" Type="http://schemas.openxmlformats.org/officeDocument/2006/relationships/chart" Target="../charts/chart2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chart" Target="../charts/chart32.xml"/><Relationship Id="rId4" Type="http://schemas.openxmlformats.org/officeDocument/2006/relationships/chart" Target="../charts/chart3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chart" Target="../charts/chart34.xml"/><Relationship Id="rId4" Type="http://schemas.openxmlformats.org/officeDocument/2006/relationships/chart" Target="../charts/chart3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36.xml"/><Relationship Id="rId5" Type="http://schemas.openxmlformats.org/officeDocument/2006/relationships/chart" Target="../charts/chart35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38.xml"/><Relationship Id="rId5" Type="http://schemas.openxmlformats.org/officeDocument/2006/relationships/chart" Target="../charts/chart37.x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39.x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41.xml"/><Relationship Id="rId5" Type="http://schemas.openxmlformats.org/officeDocument/2006/relationships/chart" Target="../charts/chart40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43.xml"/><Relationship Id="rId5" Type="http://schemas.openxmlformats.org/officeDocument/2006/relationships/chart" Target="../charts/chart4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4.xm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46.xml"/><Relationship Id="rId5" Type="http://schemas.openxmlformats.org/officeDocument/2006/relationships/chart" Target="../charts/chart45.xm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48.xml"/><Relationship Id="rId5" Type="http://schemas.openxmlformats.org/officeDocument/2006/relationships/chart" Target="../charts/chart47.xml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9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chart" Target="../charts/char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978906" y="18207"/>
            <a:ext cx="8714494" cy="1309145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000000"/>
                </a:solidFill>
                <a:latin typeface="Times New Roman" pitchFamily="18" charset="0"/>
              </a:rPr>
              <a:t/>
            </a:r>
            <a:br>
              <a:rPr lang="tr-TR" dirty="0" smtClean="0">
                <a:solidFill>
                  <a:srgbClr val="000000"/>
                </a:solidFill>
                <a:latin typeface="Times New Roman" pitchFamily="18" charset="0"/>
              </a:rPr>
            </a:br>
            <a:r>
              <a:rPr lang="tr-TR" sz="2700" dirty="0">
                <a:solidFill>
                  <a:srgbClr val="023681"/>
                </a:solidFill>
                <a:latin typeface="Arial" charset="0"/>
              </a:rPr>
              <a:t>Kadir Has Üniversitesi </a:t>
            </a:r>
            <a:r>
              <a:rPr lang="tr-TR" sz="2700" dirty="0" smtClean="0">
                <a:solidFill>
                  <a:srgbClr val="023681"/>
                </a:solidFill>
                <a:latin typeface="Arial" charset="0"/>
              </a:rPr>
              <a:t/>
            </a:r>
            <a:br>
              <a:rPr lang="tr-TR" sz="2700" dirty="0" smtClean="0">
                <a:solidFill>
                  <a:srgbClr val="023681"/>
                </a:solidFill>
                <a:latin typeface="Arial" charset="0"/>
              </a:rPr>
            </a:br>
            <a:r>
              <a:rPr lang="tr-TR" sz="2700" dirty="0" smtClean="0">
                <a:solidFill>
                  <a:srgbClr val="023681"/>
                </a:solidFill>
                <a:latin typeface="Arial" charset="0"/>
              </a:rPr>
              <a:t>Toplumsal Cinsiyet ve Kadın Çalışmaları Araştırma Merkezi</a:t>
            </a:r>
            <a:br>
              <a:rPr lang="tr-TR" sz="2700" dirty="0" smtClean="0">
                <a:solidFill>
                  <a:srgbClr val="023681"/>
                </a:solidFill>
                <a:latin typeface="Arial" charset="0"/>
              </a:rPr>
            </a:br>
            <a:r>
              <a:rPr lang="tr-TR" sz="2700" dirty="0">
                <a:solidFill>
                  <a:srgbClr val="023681"/>
                </a:solidFill>
                <a:latin typeface="Arial" charset="0"/>
              </a:rPr>
              <a:t/>
            </a:r>
            <a:br>
              <a:rPr lang="tr-TR" sz="2700" dirty="0">
                <a:solidFill>
                  <a:srgbClr val="023681"/>
                </a:solidFill>
                <a:latin typeface="Arial" charset="0"/>
              </a:rPr>
            </a:br>
            <a:r>
              <a:rPr lang="tr-TR" sz="4000" dirty="0" smtClean="0">
                <a:solidFill>
                  <a:srgbClr val="023681"/>
                </a:solidFill>
                <a:latin typeface="Arial" charset="0"/>
              </a:rPr>
              <a:t>Türkiye’de </a:t>
            </a:r>
            <a:r>
              <a:rPr lang="tr-TR" sz="4000" dirty="0">
                <a:solidFill>
                  <a:srgbClr val="023681"/>
                </a:solidFill>
                <a:latin typeface="Arial" charset="0"/>
              </a:rPr>
              <a:t>Toplumsal </a:t>
            </a:r>
            <a:r>
              <a:rPr lang="tr-TR" sz="4000" dirty="0" smtClean="0">
                <a:solidFill>
                  <a:srgbClr val="023681"/>
                </a:solidFill>
                <a:latin typeface="Arial" charset="0"/>
              </a:rPr>
              <a:t>Cinsiyet ve Kadın Algısı </a:t>
            </a:r>
            <a:r>
              <a:rPr lang="tr-TR" sz="4000" dirty="0">
                <a:solidFill>
                  <a:srgbClr val="023681"/>
                </a:solidFill>
                <a:latin typeface="Arial" charset="0"/>
              </a:rPr>
              <a:t>Araştırması</a:t>
            </a:r>
          </a:p>
        </p:txBody>
      </p:sp>
      <p:sp>
        <p:nvSpPr>
          <p:cNvPr id="15362" name="Rectangle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endParaRPr lang="tr-TR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/>
            <a:endParaRPr lang="tr-TR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/>
            <a:r>
              <a:rPr lang="tr-TR" sz="2600" dirty="0" smtClean="0">
                <a:solidFill>
                  <a:srgbClr val="023681"/>
                </a:solidFill>
                <a:latin typeface="Arial" charset="0"/>
              </a:rPr>
              <a:t>Kantitatif Araştırma Özeti</a:t>
            </a:r>
          </a:p>
          <a:p>
            <a:pPr eaLnBrk="1" hangingPunct="1"/>
            <a:r>
              <a:rPr lang="tr-TR" sz="2600" dirty="0" smtClean="0">
                <a:solidFill>
                  <a:srgbClr val="023681"/>
                </a:solidFill>
                <a:latin typeface="Arial" charset="0"/>
              </a:rPr>
              <a:t>8 Mayıs 2015</a:t>
            </a:r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1978906" y="2538048"/>
            <a:ext cx="6905525" cy="205079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3458" tIns="46729" rIns="93458" bIns="46729" anchor="ctr" anchorCtr="1"/>
          <a:lstStyle/>
          <a:p>
            <a:pPr algn="ctr"/>
            <a:r>
              <a:rPr lang="tr-TR" sz="4900" dirty="0">
                <a:solidFill>
                  <a:schemeClr val="bg1"/>
                </a:solidFill>
                <a:latin typeface="Times New Roman" pitchFamily="18" charset="0"/>
              </a:rPr>
              <a:t/>
            </a:r>
            <a:br>
              <a:rPr lang="tr-TR" sz="4900" dirty="0">
                <a:solidFill>
                  <a:schemeClr val="bg1"/>
                </a:solidFill>
                <a:latin typeface="Times New Roman" pitchFamily="18" charset="0"/>
              </a:rPr>
            </a:br>
            <a:r>
              <a:rPr lang="tr-TR" sz="4900" dirty="0">
                <a:solidFill>
                  <a:schemeClr val="bg1"/>
                </a:solidFill>
                <a:latin typeface="Times New Roman" pitchFamily="18" charset="0"/>
              </a:rPr>
              <a:t/>
            </a:r>
            <a:br>
              <a:rPr lang="tr-TR" sz="4900" dirty="0">
                <a:solidFill>
                  <a:schemeClr val="bg1"/>
                </a:solidFill>
                <a:latin typeface="Times New Roman" pitchFamily="18" charset="0"/>
              </a:rPr>
            </a:br>
            <a:endParaRPr lang="tr-TR" sz="4900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pic>
        <p:nvPicPr>
          <p:cNvPr id="2" name="Picture 1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  <p:sp>
        <p:nvSpPr>
          <p:cNvPr id="11" name="17 Metin kutusu"/>
          <p:cNvSpPr txBox="1"/>
          <p:nvPr/>
        </p:nvSpPr>
        <p:spPr>
          <a:xfrm>
            <a:off x="3380809" y="-6275"/>
            <a:ext cx="7347197" cy="961325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28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</a:t>
            </a:r>
            <a:r>
              <a:rPr lang="tr-TR" sz="28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Toplumsal </a:t>
            </a:r>
            <a:r>
              <a:rPr lang="tr-TR" sz="28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Cinsiyet </a:t>
            </a:r>
            <a:r>
              <a:rPr lang="tr-TR" sz="28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ve Kadın Algısı </a:t>
            </a:r>
            <a:r>
              <a:rPr lang="tr-TR" sz="28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Araştırması</a:t>
            </a:r>
            <a:endParaRPr lang="tr-TR" sz="28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9812" name="Rectangle 10"/>
          <p:cNvSpPr>
            <a:spLocks noChangeArrowheads="1"/>
          </p:cNvSpPr>
          <p:nvPr/>
        </p:nvSpPr>
        <p:spPr bwMode="auto">
          <a:xfrm>
            <a:off x="1602284" y="1375849"/>
            <a:ext cx="8437457" cy="503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>
                <a:solidFill>
                  <a:srgbClr val="000000"/>
                </a:solidFill>
                <a:latin typeface="Verdana" pitchFamily="34" charset="0"/>
              </a:rPr>
              <a:t>Kadın ve Erkek İçin İdeal Evlenme Yaşı</a:t>
            </a:r>
          </a:p>
          <a:p>
            <a:pPr lvl="0" algn="ctr"/>
            <a:r>
              <a:rPr lang="tr-TR" sz="874" dirty="0">
                <a:solidFill>
                  <a:srgbClr val="808080"/>
                </a:solidFill>
                <a:latin typeface="Verdana"/>
              </a:rPr>
              <a:t>Ayrı ayrı düşündüğünüzde, bir kadının ve bir erkeğin ideal evlenme yaşı size göre kaç olmalıdır?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1127972" y="358553"/>
            <a:ext cx="8437457" cy="733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815" tIns="44408" rIns="88815" bIns="44408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tr-TR" sz="1943" kern="0" dirty="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4" name="Metin kutusu 23"/>
          <p:cNvSpPr txBox="1"/>
          <p:nvPr/>
        </p:nvSpPr>
        <p:spPr>
          <a:xfrm>
            <a:off x="6282804" y="1926309"/>
            <a:ext cx="866018" cy="24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020" dirty="0">
                <a:solidFill>
                  <a:srgbClr val="000000"/>
                </a:solidFill>
                <a:latin typeface="Verdana"/>
              </a:rPr>
              <a:t>27,9</a:t>
            </a:r>
          </a:p>
        </p:txBody>
      </p:sp>
      <p:sp>
        <p:nvSpPr>
          <p:cNvPr id="25" name="Text Box 4"/>
          <p:cNvSpPr txBox="1">
            <a:spLocks noChangeArrowheads="1"/>
          </p:cNvSpPr>
          <p:nvPr/>
        </p:nvSpPr>
        <p:spPr bwMode="auto">
          <a:xfrm>
            <a:off x="4884274" y="6178675"/>
            <a:ext cx="843438" cy="19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680" dirty="0">
                <a:solidFill>
                  <a:srgbClr val="000000"/>
                </a:solidFill>
                <a:latin typeface="Verdana" pitchFamily="34" charset="0"/>
              </a:rPr>
              <a:t>Baz : 1000</a:t>
            </a:r>
          </a:p>
        </p:txBody>
      </p:sp>
      <p:sp>
        <p:nvSpPr>
          <p:cNvPr id="13" name="Metin kutusu 12"/>
          <p:cNvSpPr txBox="1"/>
          <p:nvPr/>
        </p:nvSpPr>
        <p:spPr>
          <a:xfrm>
            <a:off x="2538388" y="1857574"/>
            <a:ext cx="879272" cy="358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874" dirty="0">
                <a:solidFill>
                  <a:srgbClr val="000000"/>
                </a:solidFill>
                <a:latin typeface="Verdana"/>
              </a:rPr>
              <a:t>Ortalama yaş</a:t>
            </a:r>
          </a:p>
        </p:txBody>
      </p:sp>
      <p:sp>
        <p:nvSpPr>
          <p:cNvPr id="15" name="Metin kutusu 14"/>
          <p:cNvSpPr txBox="1"/>
          <p:nvPr/>
        </p:nvSpPr>
        <p:spPr>
          <a:xfrm>
            <a:off x="3860821" y="1967254"/>
            <a:ext cx="866018" cy="24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020" dirty="0">
                <a:solidFill>
                  <a:srgbClr val="000000"/>
                </a:solidFill>
                <a:latin typeface="Verdana"/>
              </a:rPr>
              <a:t>24,7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463056385"/>
              </p:ext>
            </p:extLst>
          </p:nvPr>
        </p:nvGraphicFramePr>
        <p:xfrm>
          <a:off x="2350987" y="2084217"/>
          <a:ext cx="8437458" cy="3701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17 Metin kutusu"/>
          <p:cNvSpPr txBox="1"/>
          <p:nvPr/>
        </p:nvSpPr>
        <p:spPr>
          <a:xfrm>
            <a:off x="3834532" y="-15891"/>
            <a:ext cx="6843141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| 10</a:t>
            </a:r>
            <a:endParaRPr lang="tr-TR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6" name="Picture 15" descr="Logo - KHA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  <p:sp>
        <p:nvSpPr>
          <p:cNvPr id="19" name="5 Metin kutusu"/>
          <p:cNvSpPr txBox="1"/>
          <p:nvPr/>
        </p:nvSpPr>
        <p:spPr>
          <a:xfrm>
            <a:off x="2330936" y="660889"/>
            <a:ext cx="8117598" cy="479091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Evlilik </a:t>
            </a:r>
            <a:r>
              <a:rPr lang="tr-TR" sz="25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Kararı</a:t>
            </a:r>
          </a:p>
        </p:txBody>
      </p:sp>
    </p:spTree>
    <p:extLst>
      <p:ext uri="{BB962C8B-B14F-4D97-AF65-F5344CB8AC3E}">
        <p14:creationId xmlns="" xmlns:p14="http://schemas.microsoft.com/office/powerpoint/2010/main" val="5336014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2" name="Rectangle 10"/>
          <p:cNvSpPr>
            <a:spLocks noChangeArrowheads="1"/>
          </p:cNvSpPr>
          <p:nvPr/>
        </p:nvSpPr>
        <p:spPr bwMode="auto">
          <a:xfrm>
            <a:off x="1457695" y="1592756"/>
            <a:ext cx="8437457" cy="503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>
                <a:solidFill>
                  <a:srgbClr val="000000"/>
                </a:solidFill>
                <a:latin typeface="Verdana" pitchFamily="34" charset="0"/>
              </a:rPr>
              <a:t>18 Yaşından Küçük Kız Çocukların Evlilik Durumu</a:t>
            </a:r>
          </a:p>
          <a:p>
            <a:pPr algn="ctr"/>
            <a:r>
              <a:rPr lang="tr-TR" sz="874" dirty="0">
                <a:solidFill>
                  <a:srgbClr val="808080"/>
                </a:solidFill>
                <a:latin typeface="Verdana"/>
              </a:rPr>
              <a:t>18 yaşından küçük kız çocuklarının evliliği sizce Türkiye’de yaygın bir durum mu?</a:t>
            </a:r>
          </a:p>
        </p:txBody>
      </p:sp>
      <p:sp>
        <p:nvSpPr>
          <p:cNvPr id="25" name="Text Box 4"/>
          <p:cNvSpPr txBox="1">
            <a:spLocks noChangeArrowheads="1"/>
          </p:cNvSpPr>
          <p:nvPr/>
        </p:nvSpPr>
        <p:spPr bwMode="auto">
          <a:xfrm>
            <a:off x="2509632" y="5683179"/>
            <a:ext cx="843438" cy="19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680" dirty="0">
                <a:solidFill>
                  <a:srgbClr val="000000"/>
                </a:solidFill>
                <a:latin typeface="Verdana" pitchFamily="34" charset="0"/>
              </a:rPr>
              <a:t>Baz : 1000</a:t>
            </a:r>
          </a:p>
        </p:txBody>
      </p:sp>
      <p:graphicFrame>
        <p:nvGraphicFramePr>
          <p:cNvPr id="11" name="14 Grafik"/>
          <p:cNvGraphicFramePr/>
          <p:nvPr>
            <p:extLst/>
          </p:nvPr>
        </p:nvGraphicFramePr>
        <p:xfrm>
          <a:off x="1445760" y="2168066"/>
          <a:ext cx="3457171" cy="31015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Object 18"/>
          <p:cNvGraphicFramePr>
            <a:graphicFrameLocks noChangeAspect="1"/>
          </p:cNvGraphicFramePr>
          <p:nvPr>
            <p:extLst/>
          </p:nvPr>
        </p:nvGraphicFramePr>
        <p:xfrm>
          <a:off x="6213818" y="2230075"/>
          <a:ext cx="4188774" cy="3582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ağ Ok 3"/>
          <p:cNvSpPr/>
          <p:nvPr/>
        </p:nvSpPr>
        <p:spPr bwMode="auto">
          <a:xfrm>
            <a:off x="5345929" y="3529065"/>
            <a:ext cx="578225" cy="448752"/>
          </a:xfrm>
          <a:prstGeom prst="righ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8815" tIns="44408" rIns="88815" bIns="44408" numCol="1" rtlCol="0" anchor="t" anchorCtr="0" compatLnSpc="1">
            <a:prstTxWarp prst="textNoShape">
              <a:avLst/>
            </a:prstTxWarp>
          </a:bodyPr>
          <a:lstStyle/>
          <a:p>
            <a:pPr algn="r" defTabSz="888157"/>
            <a:endParaRPr lang="tr-TR" sz="1748" b="1"/>
          </a:p>
        </p:txBody>
      </p:sp>
      <p:graphicFrame>
        <p:nvGraphicFramePr>
          <p:cNvPr id="15" name="Tablo 14"/>
          <p:cNvGraphicFramePr>
            <a:graphicFrameLocks noGrp="1"/>
          </p:cNvGraphicFramePr>
          <p:nvPr>
            <p:extLst/>
          </p:nvPr>
        </p:nvGraphicFramePr>
        <p:xfrm>
          <a:off x="6947693" y="5794004"/>
          <a:ext cx="1266696" cy="2318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9131"/>
                <a:gridCol w="355333"/>
                <a:gridCol w="422232"/>
              </a:tblGrid>
              <a:tr h="11286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 dirty="0" smtClean="0">
                          <a:effectLst/>
                          <a:latin typeface="+mj-lt"/>
                        </a:rPr>
                        <a:t>Baz</a:t>
                      </a:r>
                      <a:endParaRPr lang="tr-TR" sz="700" b="1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ctr"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Erkek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Kadın</a:t>
                      </a:r>
                      <a:r>
                        <a:rPr lang="tr-TR" sz="700" b="0" i="0" u="none" strike="noStrike" baseline="0" dirty="0" smtClean="0">
                          <a:effectLst/>
                          <a:latin typeface="+mj-lt"/>
                        </a:rPr>
                        <a:t> 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2869">
                <a:tc vMerge="1">
                  <a:txBody>
                    <a:bodyPr/>
                    <a:lstStyle/>
                    <a:p>
                      <a:pPr algn="ctr" fontAlgn="b"/>
                      <a:endParaRPr lang="tr-TR" sz="1000" b="1" i="0" u="none" strike="noStrike" dirty="0">
                        <a:effectLst/>
                        <a:latin typeface="Arial Tur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498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502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17 Metin kutusu"/>
          <p:cNvSpPr txBox="1"/>
          <p:nvPr/>
        </p:nvSpPr>
        <p:spPr>
          <a:xfrm>
            <a:off x="3834532" y="-15891"/>
            <a:ext cx="6843141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| 11</a:t>
            </a:r>
            <a:endParaRPr lang="tr-TR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6" name="Picture 15" descr="Logo - KHA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  <p:sp>
        <p:nvSpPr>
          <p:cNvPr id="19" name="5 Metin kutusu"/>
          <p:cNvSpPr txBox="1"/>
          <p:nvPr/>
        </p:nvSpPr>
        <p:spPr>
          <a:xfrm>
            <a:off x="2330936" y="660889"/>
            <a:ext cx="8117598" cy="479091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Evlilik </a:t>
            </a:r>
            <a:r>
              <a:rPr lang="tr-TR" sz="25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Kararı</a:t>
            </a:r>
          </a:p>
        </p:txBody>
      </p:sp>
    </p:spTree>
    <p:extLst>
      <p:ext uri="{BB962C8B-B14F-4D97-AF65-F5344CB8AC3E}">
        <p14:creationId xmlns="" xmlns:p14="http://schemas.microsoft.com/office/powerpoint/2010/main" val="39815878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17 Metin kutusu"/>
          <p:cNvSpPr txBox="1"/>
          <p:nvPr/>
        </p:nvSpPr>
        <p:spPr>
          <a:xfrm>
            <a:off x="3834532" y="-15891"/>
            <a:ext cx="6843141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| 12</a:t>
            </a:r>
            <a:endParaRPr lang="tr-TR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graphicFrame>
        <p:nvGraphicFramePr>
          <p:cNvPr id="10" name="14 Grafik"/>
          <p:cNvGraphicFramePr/>
          <p:nvPr>
            <p:extLst>
              <p:ext uri="{D42A27DB-BD31-4B8C-83A1-F6EECF244321}">
                <p14:modId xmlns="" xmlns:p14="http://schemas.microsoft.com/office/powerpoint/2010/main" val="3683280981"/>
              </p:ext>
            </p:extLst>
          </p:nvPr>
        </p:nvGraphicFramePr>
        <p:xfrm>
          <a:off x="3926575" y="2429301"/>
          <a:ext cx="3727384" cy="3226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455428" y="1354059"/>
            <a:ext cx="8524081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>
                <a:solidFill>
                  <a:srgbClr val="000000"/>
                </a:solidFill>
                <a:latin typeface="Verdana" pitchFamily="34" charset="0"/>
              </a:rPr>
              <a:t>Aile İzniyle 18 Yaşından Küçük Kızların Evlendirilmesi</a:t>
            </a:r>
          </a:p>
          <a:p>
            <a:pPr algn="ctr"/>
            <a:r>
              <a:rPr lang="tr-TR" sz="874" dirty="0">
                <a:solidFill>
                  <a:srgbClr val="808080"/>
                </a:solidFill>
                <a:latin typeface="Verdana"/>
              </a:rPr>
              <a:t>Peki, Anne babaya 18 yaşından küçük kız çocuklarının evlenmesine müsaade etme hakkı verilmeli mi sizce?</a:t>
            </a: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5283286" y="5882991"/>
            <a:ext cx="868363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700" b="0" dirty="0">
                <a:solidFill>
                  <a:srgbClr val="000000"/>
                </a:solidFill>
                <a:latin typeface="Verdana" pitchFamily="34" charset="0"/>
              </a:rPr>
              <a:t>Baz : </a:t>
            </a:r>
            <a:r>
              <a:rPr lang="tr-TR" sz="700" b="0" dirty="0" smtClean="0">
                <a:solidFill>
                  <a:srgbClr val="000000"/>
                </a:solidFill>
                <a:latin typeface="Verdana" pitchFamily="34" charset="0"/>
              </a:rPr>
              <a:t>1000</a:t>
            </a:r>
            <a:endParaRPr lang="tr-TR" sz="700" b="0" dirty="0">
              <a:solidFill>
                <a:srgbClr val="000000"/>
              </a:solidFill>
              <a:latin typeface="Verdana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  <p:sp>
        <p:nvSpPr>
          <p:cNvPr id="28" name="5 Metin kutusu"/>
          <p:cNvSpPr txBox="1"/>
          <p:nvPr/>
        </p:nvSpPr>
        <p:spPr>
          <a:xfrm>
            <a:off x="2330936" y="660889"/>
            <a:ext cx="8117598" cy="479091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Evlilik </a:t>
            </a:r>
            <a:r>
              <a:rPr lang="tr-TR" sz="25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Kararı</a:t>
            </a:r>
          </a:p>
        </p:txBody>
      </p:sp>
    </p:spTree>
    <p:extLst>
      <p:ext uri="{BB962C8B-B14F-4D97-AF65-F5344CB8AC3E}">
        <p14:creationId xmlns="" xmlns:p14="http://schemas.microsoft.com/office/powerpoint/2010/main" val="15642433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Metin kutusu"/>
          <p:cNvSpPr txBox="1"/>
          <p:nvPr/>
        </p:nvSpPr>
        <p:spPr>
          <a:xfrm>
            <a:off x="2356910" y="660889"/>
            <a:ext cx="7562056" cy="479091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Aile Hayatı</a:t>
            </a:r>
          </a:p>
        </p:txBody>
      </p:sp>
      <p:sp>
        <p:nvSpPr>
          <p:cNvPr id="13" name="17 Metin kutusu"/>
          <p:cNvSpPr txBox="1"/>
          <p:nvPr/>
        </p:nvSpPr>
        <p:spPr>
          <a:xfrm>
            <a:off x="3834532" y="-15891"/>
            <a:ext cx="6843141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| 13</a:t>
            </a:r>
            <a:endParaRPr lang="tr-TR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graphicFrame>
        <p:nvGraphicFramePr>
          <p:cNvPr id="2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988923234"/>
              </p:ext>
            </p:extLst>
          </p:nvPr>
        </p:nvGraphicFramePr>
        <p:xfrm>
          <a:off x="6040195" y="2395036"/>
          <a:ext cx="3932237" cy="3640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Tablo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69944891"/>
              </p:ext>
            </p:extLst>
          </p:nvPr>
        </p:nvGraphicFramePr>
        <p:xfrm>
          <a:off x="5628238" y="1928486"/>
          <a:ext cx="3129757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2804"/>
                <a:gridCol w="875910"/>
                <a:gridCol w="112104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1050" dirty="0" smtClean="0">
                          <a:solidFill>
                            <a:schemeClr val="tx1"/>
                          </a:solidFill>
                        </a:rPr>
                        <a:t>Yaş Ortalaması</a:t>
                      </a:r>
                      <a:endParaRPr lang="tr-TR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50" dirty="0" smtClean="0">
                          <a:solidFill>
                            <a:schemeClr val="tx1"/>
                          </a:solidFill>
                        </a:rPr>
                        <a:t>2,6</a:t>
                      </a:r>
                      <a:endParaRPr lang="tr-TR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50" dirty="0" smtClean="0">
                          <a:solidFill>
                            <a:schemeClr val="tx1"/>
                          </a:solidFill>
                        </a:rPr>
                        <a:t>2,0</a:t>
                      </a:r>
                      <a:endParaRPr lang="tr-TR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3238867" y="1293038"/>
            <a:ext cx="4385310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>
                <a:solidFill>
                  <a:srgbClr val="000000"/>
                </a:solidFill>
                <a:latin typeface="Verdana" pitchFamily="34" charset="0"/>
              </a:rPr>
              <a:t>İdeal Çocuk Sayısı</a:t>
            </a:r>
          </a:p>
          <a:p>
            <a:pPr algn="ctr"/>
            <a:r>
              <a:rPr lang="tr-TR" sz="874" dirty="0">
                <a:solidFill>
                  <a:srgbClr val="808080"/>
                </a:solidFill>
                <a:latin typeface="Verdana"/>
              </a:rPr>
              <a:t>İdeal ailede size göre kaç çocuk olmalıdır?</a:t>
            </a:r>
          </a:p>
        </p:txBody>
      </p:sp>
      <p:graphicFrame>
        <p:nvGraphicFramePr>
          <p:cNvPr id="31" name="Tablo 1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14040113"/>
              </p:ext>
            </p:extLst>
          </p:nvPr>
        </p:nvGraphicFramePr>
        <p:xfrm>
          <a:off x="7073033" y="6027019"/>
          <a:ext cx="1304130" cy="2324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3586"/>
                <a:gridCol w="365834"/>
                <a:gridCol w="434710"/>
              </a:tblGrid>
              <a:tr h="88934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 dirty="0" smtClean="0">
                          <a:effectLst/>
                          <a:latin typeface="+mj-lt"/>
                        </a:rPr>
                        <a:t>Baz</a:t>
                      </a:r>
                      <a:endParaRPr lang="tr-TR" sz="7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Erkek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Kadın</a:t>
                      </a:r>
                      <a:r>
                        <a:rPr lang="tr-TR" sz="700" b="0" i="0" u="none" strike="noStrike" baseline="0" dirty="0" smtClean="0">
                          <a:effectLst/>
                          <a:latin typeface="+mj-lt"/>
                        </a:rPr>
                        <a:t> 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8934">
                <a:tc vMerge="1">
                  <a:txBody>
                    <a:bodyPr/>
                    <a:lstStyle/>
                    <a:p>
                      <a:pPr algn="ctr" fontAlgn="b"/>
                      <a:endParaRPr lang="tr-TR" sz="1000" b="1" i="0" u="none" strike="noStrike" dirty="0">
                        <a:effectLst/>
                        <a:latin typeface="Arial Tur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498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502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674433906"/>
              </p:ext>
            </p:extLst>
          </p:nvPr>
        </p:nvGraphicFramePr>
        <p:xfrm>
          <a:off x="1526567" y="2232108"/>
          <a:ext cx="4272699" cy="4056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3" name="Metin kutusu 14"/>
          <p:cNvSpPr txBox="1"/>
          <p:nvPr/>
        </p:nvSpPr>
        <p:spPr>
          <a:xfrm>
            <a:off x="2494530" y="2007268"/>
            <a:ext cx="89161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050" dirty="0" smtClean="0">
                <a:solidFill>
                  <a:srgbClr val="000000"/>
                </a:solidFill>
                <a:latin typeface="Verdana"/>
              </a:rPr>
              <a:t>2,0</a:t>
            </a:r>
            <a:endParaRPr lang="tr-TR" sz="1050" dirty="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4" name="Metin kutusu 18"/>
          <p:cNvSpPr txBox="1"/>
          <p:nvPr/>
        </p:nvSpPr>
        <p:spPr>
          <a:xfrm>
            <a:off x="1443747" y="1715755"/>
            <a:ext cx="90525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900" dirty="0" smtClean="0">
                <a:solidFill>
                  <a:srgbClr val="000000"/>
                </a:solidFill>
                <a:latin typeface="Verdana"/>
              </a:rPr>
              <a:t>Ortalama Çocuk Sayısı</a:t>
            </a:r>
            <a:endParaRPr lang="tr-TR" sz="900" dirty="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5" name="Text Box 4"/>
          <p:cNvSpPr txBox="1">
            <a:spLocks noChangeArrowheads="1"/>
          </p:cNvSpPr>
          <p:nvPr/>
        </p:nvSpPr>
        <p:spPr bwMode="auto">
          <a:xfrm>
            <a:off x="2811504" y="6234113"/>
            <a:ext cx="868363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700" b="0" dirty="0">
                <a:solidFill>
                  <a:srgbClr val="000000"/>
                </a:solidFill>
                <a:latin typeface="Verdana" pitchFamily="34" charset="0"/>
              </a:rPr>
              <a:t>Baz : </a:t>
            </a:r>
            <a:r>
              <a:rPr lang="tr-TR" sz="700" b="0" dirty="0" smtClean="0">
                <a:solidFill>
                  <a:srgbClr val="000000"/>
                </a:solidFill>
                <a:latin typeface="Verdana" pitchFamily="34" charset="0"/>
              </a:rPr>
              <a:t>1000</a:t>
            </a:r>
            <a:endParaRPr lang="tr-TR" sz="700" b="0" dirty="0">
              <a:solidFill>
                <a:srgbClr val="000000"/>
              </a:solidFill>
              <a:latin typeface="Verdana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649431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  <p:sp>
        <p:nvSpPr>
          <p:cNvPr id="32" name="17 Metin kutusu"/>
          <p:cNvSpPr txBox="1"/>
          <p:nvPr/>
        </p:nvSpPr>
        <p:spPr>
          <a:xfrm>
            <a:off x="3186460" y="-15891"/>
            <a:ext cx="7491213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|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14</a:t>
            </a:r>
            <a:endParaRPr lang="tr-TR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1770844" y="1555183"/>
            <a:ext cx="8298683" cy="571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>
                <a:solidFill>
                  <a:srgbClr val="000000"/>
                </a:solidFill>
                <a:latin typeface="Verdana" pitchFamily="34" charset="0"/>
              </a:rPr>
              <a:t>Kürtajın Engellenme Durumu</a:t>
            </a:r>
          </a:p>
          <a:p>
            <a:pPr algn="ctr">
              <a:spcBef>
                <a:spcPct val="50000"/>
              </a:spcBef>
            </a:pPr>
            <a:r>
              <a:rPr lang="tr-TR" sz="874" dirty="0">
                <a:solidFill>
                  <a:srgbClr val="808080"/>
                </a:solidFill>
                <a:latin typeface="Verdana"/>
              </a:rPr>
              <a:t>Türkiye’de şu anda kadınların kürtaj olmasının önünde engeller var mıdır?</a:t>
            </a: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2818984" y="5871551"/>
            <a:ext cx="843438" cy="19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680" dirty="0">
                <a:solidFill>
                  <a:srgbClr val="000000"/>
                </a:solidFill>
                <a:latin typeface="Verdana" pitchFamily="34" charset="0"/>
              </a:rPr>
              <a:t>Baz : 1000</a:t>
            </a:r>
          </a:p>
        </p:txBody>
      </p:sp>
      <p:graphicFrame>
        <p:nvGraphicFramePr>
          <p:cNvPr id="15" name="14 Grafik"/>
          <p:cNvGraphicFramePr/>
          <p:nvPr>
            <p:extLst/>
          </p:nvPr>
        </p:nvGraphicFramePr>
        <p:xfrm>
          <a:off x="1546757" y="2081752"/>
          <a:ext cx="3799171" cy="31015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>
            <p:extLst/>
          </p:nvPr>
        </p:nvGraphicFramePr>
        <p:xfrm>
          <a:off x="6311366" y="2026564"/>
          <a:ext cx="3401309" cy="38845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7" name="Sağ Ok 8"/>
          <p:cNvSpPr/>
          <p:nvPr/>
        </p:nvSpPr>
        <p:spPr bwMode="auto">
          <a:xfrm>
            <a:off x="5635042" y="3683087"/>
            <a:ext cx="570288" cy="430053"/>
          </a:xfrm>
          <a:prstGeom prst="righ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8815" tIns="44408" rIns="88815" bIns="44408" numCol="1" rtlCol="0" anchor="t" anchorCtr="0" compatLnSpc="1">
            <a:prstTxWarp prst="textNoShape">
              <a:avLst/>
            </a:prstTxWarp>
          </a:bodyPr>
          <a:lstStyle/>
          <a:p>
            <a:pPr algn="r" defTabSz="888157"/>
            <a:endParaRPr lang="tr-TR" sz="1748" b="1"/>
          </a:p>
        </p:txBody>
      </p:sp>
      <p:graphicFrame>
        <p:nvGraphicFramePr>
          <p:cNvPr id="18" name="Tablo 9"/>
          <p:cNvGraphicFramePr>
            <a:graphicFrameLocks noGrp="1"/>
          </p:cNvGraphicFramePr>
          <p:nvPr>
            <p:extLst/>
          </p:nvPr>
        </p:nvGraphicFramePr>
        <p:xfrm>
          <a:off x="7309921" y="5831169"/>
          <a:ext cx="1266696" cy="2377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9131"/>
                <a:gridCol w="355333"/>
                <a:gridCol w="422232"/>
              </a:tblGrid>
              <a:tr h="12179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 dirty="0" smtClean="0">
                          <a:effectLst/>
                          <a:latin typeface="+mj-lt"/>
                        </a:rPr>
                        <a:t>Baz</a:t>
                      </a:r>
                      <a:endParaRPr lang="tr-TR" sz="700" b="1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ctr"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Erkek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Kadın</a:t>
                      </a:r>
                      <a:r>
                        <a:rPr lang="tr-TR" sz="700" b="0" i="0" u="none" strike="noStrike" baseline="0" dirty="0" smtClean="0">
                          <a:effectLst/>
                          <a:latin typeface="+mj-lt"/>
                        </a:rPr>
                        <a:t> 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2869">
                <a:tc vMerge="1">
                  <a:txBody>
                    <a:bodyPr/>
                    <a:lstStyle/>
                    <a:p>
                      <a:pPr algn="ctr" fontAlgn="b"/>
                      <a:endParaRPr lang="tr-TR" sz="1000" b="1" i="0" u="none" strike="noStrike" dirty="0">
                        <a:effectLst/>
                        <a:latin typeface="Arial Tur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498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502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1" name="5 Metin kutusu"/>
          <p:cNvSpPr txBox="1"/>
          <p:nvPr/>
        </p:nvSpPr>
        <p:spPr>
          <a:xfrm>
            <a:off x="2356910" y="660889"/>
            <a:ext cx="7562056" cy="479091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Aile Hayatı</a:t>
            </a:r>
          </a:p>
        </p:txBody>
      </p:sp>
    </p:spTree>
    <p:extLst>
      <p:ext uri="{BB962C8B-B14F-4D97-AF65-F5344CB8AC3E}">
        <p14:creationId xmlns="" xmlns:p14="http://schemas.microsoft.com/office/powerpoint/2010/main" val="20461428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  <p:sp>
        <p:nvSpPr>
          <p:cNvPr id="32" name="17 Metin kutusu"/>
          <p:cNvSpPr txBox="1"/>
          <p:nvPr/>
        </p:nvSpPr>
        <p:spPr>
          <a:xfrm>
            <a:off x="3186460" y="-15891"/>
            <a:ext cx="7491213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|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15</a:t>
            </a:r>
            <a:endParaRPr lang="tr-TR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9" name="14 Metin kutusu"/>
          <p:cNvSpPr txBox="1"/>
          <p:nvPr/>
        </p:nvSpPr>
        <p:spPr>
          <a:xfrm>
            <a:off x="9811196" y="1772649"/>
            <a:ext cx="734947" cy="40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80" dirty="0">
                <a:solidFill>
                  <a:srgbClr val="000000"/>
                </a:solidFill>
                <a:latin typeface="Verdana"/>
              </a:rPr>
              <a:t>Pozitif Değerler Toplamı</a:t>
            </a:r>
          </a:p>
        </p:txBody>
      </p:sp>
      <p:graphicFrame>
        <p:nvGraphicFramePr>
          <p:cNvPr id="20" name="16 Tablo"/>
          <p:cNvGraphicFramePr>
            <a:graphicFrameLocks noGrp="1"/>
          </p:cNvGraphicFramePr>
          <p:nvPr>
            <p:extLst/>
          </p:nvPr>
        </p:nvGraphicFramePr>
        <p:xfrm>
          <a:off x="9977350" y="2072939"/>
          <a:ext cx="358688" cy="3517580"/>
        </p:xfrm>
        <a:graphic>
          <a:graphicData uri="http://schemas.openxmlformats.org/drawingml/2006/table">
            <a:tbl>
              <a:tblPr/>
              <a:tblGrid>
                <a:gridCol w="358688"/>
              </a:tblGrid>
              <a:tr h="3517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75,3</a:t>
                      </a:r>
                    </a:p>
                  </a:txBody>
                  <a:tcPr marL="8101" marR="8101" marT="8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17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70,7</a:t>
                      </a:r>
                    </a:p>
                  </a:txBody>
                  <a:tcPr marL="8101" marR="8101" marT="8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17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59,0</a:t>
                      </a:r>
                    </a:p>
                  </a:txBody>
                  <a:tcPr marL="8101" marR="8101" marT="8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17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48,8</a:t>
                      </a:r>
                    </a:p>
                  </a:txBody>
                  <a:tcPr marL="8101" marR="8101" marT="8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17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41,4</a:t>
                      </a:r>
                    </a:p>
                  </a:txBody>
                  <a:tcPr marL="8101" marR="8101" marT="8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17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24,3</a:t>
                      </a:r>
                    </a:p>
                  </a:txBody>
                  <a:tcPr marL="8101" marR="8101" marT="8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17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20,4</a:t>
                      </a:r>
                    </a:p>
                  </a:txBody>
                  <a:tcPr marL="8101" marR="8101" marT="8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17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26,4</a:t>
                      </a:r>
                    </a:p>
                  </a:txBody>
                  <a:tcPr marL="8101" marR="8101" marT="8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17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3,6</a:t>
                      </a:r>
                    </a:p>
                  </a:txBody>
                  <a:tcPr marL="8101" marR="8101" marT="8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17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7,6</a:t>
                      </a:r>
                    </a:p>
                  </a:txBody>
                  <a:tcPr marL="8101" marR="8101" marT="8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21" name="Object 4"/>
          <p:cNvGraphicFramePr>
            <a:graphicFrameLocks noChangeAspect="1"/>
          </p:cNvGraphicFramePr>
          <p:nvPr>
            <p:extLst/>
          </p:nvPr>
        </p:nvGraphicFramePr>
        <p:xfrm>
          <a:off x="2177414" y="2084084"/>
          <a:ext cx="6715406" cy="377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22" name="Grup 3"/>
          <p:cNvGrpSpPr/>
          <p:nvPr/>
        </p:nvGrpSpPr>
        <p:grpSpPr>
          <a:xfrm>
            <a:off x="1791473" y="3968622"/>
            <a:ext cx="2424910" cy="1611170"/>
            <a:chOff x="670126" y="3824932"/>
            <a:chExt cx="4651382" cy="1835087"/>
          </a:xfrm>
        </p:grpSpPr>
        <p:sp>
          <p:nvSpPr>
            <p:cNvPr id="23" name="Metin kutusu 2"/>
            <p:cNvSpPr txBox="1"/>
            <p:nvPr/>
          </p:nvSpPr>
          <p:spPr>
            <a:xfrm>
              <a:off x="670128" y="3824932"/>
              <a:ext cx="4651380" cy="2262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"/>
              <a:r>
                <a:rPr lang="tr-TR" sz="874" dirty="0"/>
                <a:t>Kürtaj olma kararını kadın vermelidir </a:t>
              </a:r>
              <a:endParaRPr lang="tr-TR" sz="874" dirty="0">
                <a:solidFill>
                  <a:srgbClr val="000000"/>
                </a:solidFill>
                <a:latin typeface="Verdana"/>
              </a:endParaRPr>
            </a:p>
          </p:txBody>
        </p:sp>
        <p:sp>
          <p:nvSpPr>
            <p:cNvPr id="24" name="Metin kutusu 26"/>
            <p:cNvSpPr txBox="1"/>
            <p:nvPr/>
          </p:nvSpPr>
          <p:spPr>
            <a:xfrm>
              <a:off x="670128" y="4661590"/>
              <a:ext cx="4608515" cy="2262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"/>
              <a:r>
                <a:rPr lang="tr-TR" sz="874" dirty="0"/>
                <a:t>Kürtaj yasaklanmalıdır </a:t>
              </a:r>
              <a:endParaRPr lang="tr-TR" sz="874" dirty="0">
                <a:solidFill>
                  <a:srgbClr val="000000"/>
                </a:solidFill>
                <a:latin typeface="Verdana"/>
              </a:endParaRPr>
            </a:p>
          </p:txBody>
        </p:sp>
        <p:sp>
          <p:nvSpPr>
            <p:cNvPr id="25" name="Metin kutusu 29"/>
            <p:cNvSpPr txBox="1"/>
            <p:nvPr/>
          </p:nvSpPr>
          <p:spPr>
            <a:xfrm>
              <a:off x="670126" y="5433780"/>
              <a:ext cx="4608515" cy="2262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"/>
              <a:r>
                <a:rPr lang="tr-TR" sz="874" dirty="0"/>
                <a:t>Kürtaj yaptırıp yaptırmama kararını erkek vermelidir </a:t>
              </a:r>
              <a:endParaRPr lang="tr-TR" sz="874" dirty="0">
                <a:solidFill>
                  <a:srgbClr val="000000"/>
                </a:solidFill>
                <a:latin typeface="Verdana"/>
              </a:endParaRPr>
            </a:p>
          </p:txBody>
        </p:sp>
      </p:grpSp>
      <p:graphicFrame>
        <p:nvGraphicFramePr>
          <p:cNvPr id="27" name="Tablo 39"/>
          <p:cNvGraphicFramePr>
            <a:graphicFrameLocks noGrp="1"/>
          </p:cNvGraphicFramePr>
          <p:nvPr>
            <p:extLst/>
          </p:nvPr>
        </p:nvGraphicFramePr>
        <p:xfrm>
          <a:off x="5373919" y="6418022"/>
          <a:ext cx="1109106" cy="2081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8278"/>
                <a:gridCol w="311126"/>
                <a:gridCol w="369702"/>
              </a:tblGrid>
              <a:tr h="106644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600" u="none" strike="noStrike" dirty="0" smtClean="0">
                          <a:effectLst/>
                          <a:latin typeface="+mj-lt"/>
                        </a:rPr>
                        <a:t>Baz</a:t>
                      </a:r>
                      <a:endParaRPr lang="tr-TR" sz="600" b="1" i="0" u="none" strike="noStrike" dirty="0">
                        <a:effectLst/>
                        <a:latin typeface="+mj-lt"/>
                      </a:endParaRPr>
                    </a:p>
                  </a:txBody>
                  <a:tcPr marL="8101" marR="8101" marT="8101" marB="0" anchor="ctr"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600" b="0" i="0" u="none" strike="noStrike" dirty="0" smtClean="0">
                          <a:effectLst/>
                          <a:latin typeface="+mj-lt"/>
                        </a:rPr>
                        <a:t>Erkek</a:t>
                      </a:r>
                      <a:endParaRPr lang="tr-TR" sz="600" b="0" i="0" u="none" strike="noStrike" dirty="0">
                        <a:effectLst/>
                        <a:latin typeface="+mj-lt"/>
                      </a:endParaRPr>
                    </a:p>
                  </a:txBody>
                  <a:tcPr marL="8101" marR="8101" marT="8101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600" b="0" i="0" u="none" strike="noStrike" dirty="0" smtClean="0">
                          <a:effectLst/>
                          <a:latin typeface="+mj-lt"/>
                        </a:rPr>
                        <a:t>Kadın</a:t>
                      </a:r>
                      <a:r>
                        <a:rPr lang="tr-TR" sz="600" b="0" i="0" u="none" strike="noStrike" baseline="0" dirty="0" smtClean="0">
                          <a:effectLst/>
                          <a:latin typeface="+mj-lt"/>
                        </a:rPr>
                        <a:t> </a:t>
                      </a:r>
                      <a:endParaRPr lang="tr-TR" sz="600" b="0" i="0" u="none" strike="noStrike" dirty="0">
                        <a:effectLst/>
                        <a:latin typeface="+mj-lt"/>
                      </a:endParaRPr>
                    </a:p>
                  </a:txBody>
                  <a:tcPr marL="8101" marR="8101" marT="8101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1509">
                <a:tc vMerge="1">
                  <a:txBody>
                    <a:bodyPr/>
                    <a:lstStyle/>
                    <a:p>
                      <a:pPr algn="ctr" fontAlgn="b"/>
                      <a:endParaRPr lang="tr-TR" sz="1000" b="1" i="0" u="none" strike="noStrike" dirty="0">
                        <a:effectLst/>
                        <a:latin typeface="Arial Tur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600" b="0" i="0" u="none" strike="noStrike" dirty="0" smtClean="0">
                          <a:effectLst/>
                          <a:latin typeface="+mj-lt"/>
                        </a:rPr>
                        <a:t>498</a:t>
                      </a:r>
                      <a:endParaRPr lang="tr-TR" sz="600" b="0" i="0" u="none" strike="noStrike" dirty="0">
                        <a:effectLst/>
                        <a:latin typeface="+mj-lt"/>
                      </a:endParaRPr>
                    </a:p>
                  </a:txBody>
                  <a:tcPr marL="8101" marR="8101" marT="8101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600" b="0" i="0" u="none" strike="noStrike" dirty="0" smtClean="0">
                          <a:effectLst/>
                          <a:latin typeface="+mj-lt"/>
                        </a:rPr>
                        <a:t>502</a:t>
                      </a:r>
                      <a:endParaRPr lang="tr-TR" sz="600" b="0" i="0" u="none" strike="noStrike" dirty="0">
                        <a:effectLst/>
                        <a:latin typeface="+mj-lt"/>
                      </a:endParaRPr>
                    </a:p>
                  </a:txBody>
                  <a:tcPr marL="8101" marR="8101" marT="8101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4" name="Rectangle 10"/>
          <p:cNvSpPr>
            <a:spLocks noChangeArrowheads="1"/>
          </p:cNvSpPr>
          <p:nvPr/>
        </p:nvSpPr>
        <p:spPr bwMode="auto">
          <a:xfrm>
            <a:off x="2256262" y="1368317"/>
            <a:ext cx="77633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>
                <a:solidFill>
                  <a:srgbClr val="000000"/>
                </a:solidFill>
                <a:latin typeface="Verdana" pitchFamily="34" charset="0"/>
              </a:rPr>
              <a:t>Kürtaj Olma Kararı</a:t>
            </a:r>
          </a:p>
        </p:txBody>
      </p:sp>
      <p:sp>
        <p:nvSpPr>
          <p:cNvPr id="38" name="Metin kutusu 2"/>
          <p:cNvSpPr txBox="1"/>
          <p:nvPr/>
        </p:nvSpPr>
        <p:spPr>
          <a:xfrm>
            <a:off x="1791475" y="2371820"/>
            <a:ext cx="2424909" cy="22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"/>
            <a:r>
              <a:rPr lang="tr-TR" sz="874" dirty="0"/>
              <a:t>Kürtaj olma kararını çiftler birlikte vermelidir</a:t>
            </a:r>
            <a:endParaRPr lang="tr-TR" sz="874" dirty="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9" name="Metin kutusu 2"/>
          <p:cNvSpPr txBox="1"/>
          <p:nvPr/>
        </p:nvSpPr>
        <p:spPr>
          <a:xfrm>
            <a:off x="1791475" y="3118122"/>
            <a:ext cx="2424909" cy="361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"/>
            <a:r>
              <a:rPr lang="tr-TR" sz="874" dirty="0"/>
              <a:t>Kürtaj kadının en temel haklarındandır, yasaklanamaz</a:t>
            </a:r>
            <a:endParaRPr lang="tr-TR" sz="874" dirty="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42" name="5 Metin kutusu"/>
          <p:cNvSpPr txBox="1"/>
          <p:nvPr/>
        </p:nvSpPr>
        <p:spPr>
          <a:xfrm>
            <a:off x="2356910" y="660889"/>
            <a:ext cx="7562056" cy="479091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Aile Hayatı</a:t>
            </a:r>
          </a:p>
        </p:txBody>
      </p:sp>
    </p:spTree>
    <p:extLst>
      <p:ext uri="{BB962C8B-B14F-4D97-AF65-F5344CB8AC3E}">
        <p14:creationId xmlns="" xmlns:p14="http://schemas.microsoft.com/office/powerpoint/2010/main" val="13261617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17 Metin kutusu"/>
          <p:cNvSpPr txBox="1"/>
          <p:nvPr/>
        </p:nvSpPr>
        <p:spPr>
          <a:xfrm>
            <a:off x="3834532" y="-15891"/>
            <a:ext cx="6843141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| 16</a:t>
            </a:r>
            <a:endParaRPr lang="tr-TR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graphicFrame>
        <p:nvGraphicFramePr>
          <p:cNvPr id="16" name="7 Grafik"/>
          <p:cNvGraphicFramePr>
            <a:graphicFrameLocks/>
          </p:cNvGraphicFramePr>
          <p:nvPr>
            <p:extLst/>
          </p:nvPr>
        </p:nvGraphicFramePr>
        <p:xfrm>
          <a:off x="1457695" y="1956391"/>
          <a:ext cx="8472493" cy="4306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13 Metin kutusu"/>
          <p:cNvSpPr txBox="1"/>
          <p:nvPr/>
        </p:nvSpPr>
        <p:spPr>
          <a:xfrm>
            <a:off x="5402380" y="6413470"/>
            <a:ext cx="68396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700" b="0" dirty="0" smtClean="0">
                <a:solidFill>
                  <a:srgbClr val="000000"/>
                </a:solidFill>
                <a:latin typeface="Verdana"/>
              </a:rPr>
              <a:t>Baz: 1000</a:t>
            </a:r>
            <a:endParaRPr lang="tr-TR" sz="700" b="0" dirty="0">
              <a:solidFill>
                <a:srgbClr val="000000"/>
              </a:solidFill>
              <a:latin typeface="Verdana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  <p:sp>
        <p:nvSpPr>
          <p:cNvPr id="20" name="5 Metin kutusu"/>
          <p:cNvSpPr txBox="1"/>
          <p:nvPr/>
        </p:nvSpPr>
        <p:spPr>
          <a:xfrm>
            <a:off x="2356910" y="660889"/>
            <a:ext cx="7562056" cy="479091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Aile Hayatı</a:t>
            </a:r>
          </a:p>
        </p:txBody>
      </p:sp>
    </p:spTree>
    <p:extLst>
      <p:ext uri="{BB962C8B-B14F-4D97-AF65-F5344CB8AC3E}">
        <p14:creationId xmlns="" xmlns:p14="http://schemas.microsoft.com/office/powerpoint/2010/main" val="13926776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sp>
        <p:nvSpPr>
          <p:cNvPr id="22" name="17 Metin kutusu"/>
          <p:cNvSpPr txBox="1"/>
          <p:nvPr/>
        </p:nvSpPr>
        <p:spPr>
          <a:xfrm>
            <a:off x="3834532" y="-15891"/>
            <a:ext cx="6843141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| 17</a:t>
            </a:r>
            <a:endParaRPr lang="tr-TR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1856030" y="1358702"/>
            <a:ext cx="844778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</a:pPr>
            <a:r>
              <a:rPr lang="tr-TR" dirty="0">
                <a:solidFill>
                  <a:srgbClr val="000000"/>
                </a:solidFill>
                <a:latin typeface="Verdana" pitchFamily="34" charset="0"/>
              </a:rPr>
              <a:t>Ailede Kadının </a:t>
            </a:r>
            <a:r>
              <a:rPr lang="tr-TR" dirty="0" smtClean="0">
                <a:solidFill>
                  <a:srgbClr val="000000"/>
                </a:solidFill>
                <a:latin typeface="Verdana" pitchFamily="34" charset="0"/>
              </a:rPr>
              <a:t>Konumu</a:t>
            </a:r>
            <a:endParaRPr lang="tr-TR" dirty="0">
              <a:solidFill>
                <a:srgbClr val="000000"/>
              </a:solidFill>
              <a:latin typeface="Verdana" pitchFamily="34" charset="0"/>
            </a:endParaRPr>
          </a:p>
        </p:txBody>
      </p:sp>
      <p:graphicFrame>
        <p:nvGraphicFramePr>
          <p:cNvPr id="20" name="16 Tablo"/>
          <p:cNvGraphicFramePr>
            <a:graphicFrameLocks noGrp="1"/>
          </p:cNvGraphicFramePr>
          <p:nvPr>
            <p:extLst/>
          </p:nvPr>
        </p:nvGraphicFramePr>
        <p:xfrm>
          <a:off x="9579812" y="1938828"/>
          <a:ext cx="409653" cy="4006240"/>
        </p:xfrm>
        <a:graphic>
          <a:graphicData uri="http://schemas.openxmlformats.org/drawingml/2006/table">
            <a:tbl>
              <a:tblPr/>
              <a:tblGrid>
                <a:gridCol w="409653"/>
              </a:tblGrid>
              <a:tr h="4006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 dirty="0">
                          <a:effectLst/>
                          <a:latin typeface="+mj-lt"/>
                        </a:rPr>
                        <a:t>89,2</a:t>
                      </a:r>
                    </a:p>
                  </a:txBody>
                  <a:tcPr marL="9252" marR="9252" marT="925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06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>
                          <a:effectLst/>
                          <a:latin typeface="+mj-lt"/>
                        </a:rPr>
                        <a:t>83,5</a:t>
                      </a:r>
                    </a:p>
                  </a:txBody>
                  <a:tcPr marL="9252" marR="9252" marT="925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06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>
                          <a:effectLst/>
                          <a:latin typeface="+mj-lt"/>
                        </a:rPr>
                        <a:t>71,7</a:t>
                      </a:r>
                    </a:p>
                  </a:txBody>
                  <a:tcPr marL="9252" marR="9252" marT="925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06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>
                          <a:effectLst/>
                          <a:latin typeface="+mj-lt"/>
                        </a:rPr>
                        <a:t>56,3</a:t>
                      </a:r>
                    </a:p>
                  </a:txBody>
                  <a:tcPr marL="9252" marR="9252" marT="925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06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>
                          <a:effectLst/>
                          <a:latin typeface="+mj-lt"/>
                        </a:rPr>
                        <a:t>62,9</a:t>
                      </a:r>
                    </a:p>
                  </a:txBody>
                  <a:tcPr marL="9252" marR="9252" marT="925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06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>
                          <a:effectLst/>
                          <a:latin typeface="+mj-lt"/>
                        </a:rPr>
                        <a:t>62,3</a:t>
                      </a:r>
                    </a:p>
                  </a:txBody>
                  <a:tcPr marL="9252" marR="9252" marT="925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06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>
                          <a:effectLst/>
                          <a:latin typeface="+mj-lt"/>
                        </a:rPr>
                        <a:t>27,7</a:t>
                      </a:r>
                    </a:p>
                  </a:txBody>
                  <a:tcPr marL="9252" marR="9252" marT="925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06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>
                          <a:effectLst/>
                          <a:latin typeface="+mj-lt"/>
                        </a:rPr>
                        <a:t>50,0</a:t>
                      </a:r>
                    </a:p>
                  </a:txBody>
                  <a:tcPr marL="9252" marR="9252" marT="925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06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>
                          <a:effectLst/>
                          <a:latin typeface="+mj-lt"/>
                        </a:rPr>
                        <a:t>9,2</a:t>
                      </a:r>
                    </a:p>
                  </a:txBody>
                  <a:tcPr marL="9252" marR="9252" marT="925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06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 dirty="0">
                          <a:effectLst/>
                          <a:latin typeface="+mj-lt"/>
                        </a:rPr>
                        <a:t>14,6</a:t>
                      </a:r>
                    </a:p>
                  </a:txBody>
                  <a:tcPr marL="9252" marR="9252" marT="925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21" name="Object 4"/>
          <p:cNvGraphicFramePr>
            <a:graphicFrameLocks noChangeAspect="1"/>
          </p:cNvGraphicFramePr>
          <p:nvPr>
            <p:extLst/>
          </p:nvPr>
        </p:nvGraphicFramePr>
        <p:xfrm>
          <a:off x="1790579" y="1938828"/>
          <a:ext cx="7669587" cy="4313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23" name="Grup 3"/>
          <p:cNvGrpSpPr/>
          <p:nvPr/>
        </p:nvGrpSpPr>
        <p:grpSpPr>
          <a:xfrm>
            <a:off x="1667061" y="2220033"/>
            <a:ext cx="2769462" cy="3561532"/>
            <a:chOff x="419975" y="2225966"/>
            <a:chExt cx="4651383" cy="3551831"/>
          </a:xfrm>
        </p:grpSpPr>
        <p:sp>
          <p:nvSpPr>
            <p:cNvPr id="24" name="Metin kutusu 2"/>
            <p:cNvSpPr txBox="1"/>
            <p:nvPr/>
          </p:nvSpPr>
          <p:spPr>
            <a:xfrm>
              <a:off x="419975" y="2225966"/>
              <a:ext cx="4651381" cy="2262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"/>
              <a:r>
                <a:rPr lang="tr-TR" sz="874" dirty="0">
                  <a:solidFill>
                    <a:srgbClr val="000000"/>
                  </a:solidFill>
                  <a:latin typeface="+mj-lt"/>
                </a:rPr>
                <a:t>Kadın ve erkek kararları konuşarak almalıdır</a:t>
              </a:r>
            </a:p>
          </p:txBody>
        </p:sp>
        <p:sp>
          <p:nvSpPr>
            <p:cNvPr id="25" name="Metin kutusu 24"/>
            <p:cNvSpPr txBox="1"/>
            <p:nvPr/>
          </p:nvSpPr>
          <p:spPr>
            <a:xfrm>
              <a:off x="462843" y="3004092"/>
              <a:ext cx="4608515" cy="2262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"/>
              <a:r>
                <a:rPr lang="tr-TR" sz="874" dirty="0">
                  <a:solidFill>
                    <a:srgbClr val="000000"/>
                  </a:solidFill>
                  <a:latin typeface="+mj-lt"/>
                </a:rPr>
                <a:t>Evin reisliği kadın ve erkek arasında paylaşılır</a:t>
              </a:r>
            </a:p>
          </p:txBody>
        </p:sp>
        <p:sp>
          <p:nvSpPr>
            <p:cNvPr id="26" name="Metin kutusu 26"/>
            <p:cNvSpPr txBox="1"/>
            <p:nvPr/>
          </p:nvSpPr>
          <p:spPr>
            <a:xfrm>
              <a:off x="462843" y="3816783"/>
              <a:ext cx="4608515" cy="2262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"/>
              <a:r>
                <a:rPr lang="tr-TR" sz="874" dirty="0">
                  <a:solidFill>
                    <a:srgbClr val="000000"/>
                  </a:solidFill>
                  <a:latin typeface="+mj-lt"/>
                </a:rPr>
                <a:t>Kadın aile içinde erkekle eşit konumdadır</a:t>
              </a:r>
            </a:p>
          </p:txBody>
        </p:sp>
        <p:sp>
          <p:nvSpPr>
            <p:cNvPr id="27" name="Metin kutusu 29"/>
            <p:cNvSpPr txBox="1"/>
            <p:nvPr/>
          </p:nvSpPr>
          <p:spPr>
            <a:xfrm>
              <a:off x="462843" y="4618413"/>
              <a:ext cx="4608515" cy="2262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"/>
              <a:r>
                <a:rPr lang="tr-TR" sz="874" dirty="0">
                  <a:solidFill>
                    <a:srgbClr val="000000"/>
                  </a:solidFill>
                  <a:latin typeface="+mj-lt"/>
                </a:rPr>
                <a:t>Evin reisi erkektir</a:t>
              </a:r>
            </a:p>
          </p:txBody>
        </p:sp>
        <p:sp>
          <p:nvSpPr>
            <p:cNvPr id="28" name="Metin kutusu 32"/>
            <p:cNvSpPr txBox="1"/>
            <p:nvPr/>
          </p:nvSpPr>
          <p:spPr>
            <a:xfrm>
              <a:off x="462844" y="5420043"/>
              <a:ext cx="4402774" cy="3577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"/>
              <a:r>
                <a:rPr lang="tr-TR" sz="874" dirty="0">
                  <a:solidFill>
                    <a:srgbClr val="000000"/>
                  </a:solidFill>
                  <a:latin typeface="+mj-lt"/>
                </a:rPr>
                <a:t>Kadın gerektiğinde ailenin devamı için şiddeti görmezden gelmelidir</a:t>
              </a:r>
            </a:p>
          </p:txBody>
        </p:sp>
      </p:grpSp>
      <p:cxnSp>
        <p:nvCxnSpPr>
          <p:cNvPr id="29" name="Düz Bağlayıcı 16"/>
          <p:cNvCxnSpPr/>
          <p:nvPr/>
        </p:nvCxnSpPr>
        <p:spPr>
          <a:xfrm>
            <a:off x="1818628" y="5137432"/>
            <a:ext cx="7482867" cy="0"/>
          </a:xfrm>
          <a:prstGeom prst="line">
            <a:avLst/>
          </a:prstGeom>
          <a:ln w="6350">
            <a:solidFill>
              <a:schemeClr val="bg1">
                <a:lumMod val="50000"/>
                <a:alpha val="52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/>
          <p:nvPr/>
        </p:nvCxnSpPr>
        <p:spPr>
          <a:xfrm>
            <a:off x="1439606" y="2735963"/>
            <a:ext cx="7482867" cy="0"/>
          </a:xfrm>
          <a:prstGeom prst="line">
            <a:avLst/>
          </a:prstGeom>
          <a:ln w="6350">
            <a:solidFill>
              <a:schemeClr val="bg1">
                <a:lumMod val="50000"/>
                <a:alpha val="52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Düz Bağlayıcı 16"/>
          <p:cNvCxnSpPr/>
          <p:nvPr/>
        </p:nvCxnSpPr>
        <p:spPr>
          <a:xfrm>
            <a:off x="1850912" y="3537449"/>
            <a:ext cx="7482867" cy="0"/>
          </a:xfrm>
          <a:prstGeom prst="line">
            <a:avLst/>
          </a:prstGeom>
          <a:ln w="6350">
            <a:solidFill>
              <a:schemeClr val="bg1">
                <a:lumMod val="50000"/>
                <a:alpha val="52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16"/>
          <p:cNvCxnSpPr/>
          <p:nvPr/>
        </p:nvCxnSpPr>
        <p:spPr>
          <a:xfrm>
            <a:off x="1856030" y="4340219"/>
            <a:ext cx="7482867" cy="0"/>
          </a:xfrm>
          <a:prstGeom prst="line">
            <a:avLst/>
          </a:prstGeom>
          <a:ln w="6350">
            <a:solidFill>
              <a:schemeClr val="bg1">
                <a:lumMod val="50000"/>
                <a:alpha val="52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Tablo 39"/>
          <p:cNvGraphicFramePr>
            <a:graphicFrameLocks noGrp="1"/>
          </p:cNvGraphicFramePr>
          <p:nvPr>
            <p:extLst/>
          </p:nvPr>
        </p:nvGraphicFramePr>
        <p:xfrm>
          <a:off x="4987085" y="6272768"/>
          <a:ext cx="1266696" cy="2377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9131"/>
                <a:gridCol w="355333"/>
                <a:gridCol w="422232"/>
              </a:tblGrid>
              <a:tr h="12179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 dirty="0" smtClean="0">
                          <a:effectLst/>
                          <a:latin typeface="+mj-lt"/>
                        </a:rPr>
                        <a:t>Baz</a:t>
                      </a:r>
                      <a:endParaRPr lang="tr-TR" sz="700" b="1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ctr"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Erkek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Kadın</a:t>
                      </a:r>
                      <a:r>
                        <a:rPr lang="tr-TR" sz="700" b="0" i="0" u="none" strike="noStrike" baseline="0" dirty="0" smtClean="0">
                          <a:effectLst/>
                          <a:latin typeface="+mj-lt"/>
                        </a:rPr>
                        <a:t> 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2869">
                <a:tc vMerge="1">
                  <a:txBody>
                    <a:bodyPr/>
                    <a:lstStyle/>
                    <a:p>
                      <a:pPr algn="ctr" fontAlgn="b"/>
                      <a:endParaRPr lang="tr-TR" sz="1000" b="1" i="0" u="none" strike="noStrike" dirty="0">
                        <a:effectLst/>
                        <a:latin typeface="Arial Tur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498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502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36" name="Picture 3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  <p:sp>
        <p:nvSpPr>
          <p:cNvPr id="39" name="5 Metin kutusu"/>
          <p:cNvSpPr txBox="1"/>
          <p:nvPr/>
        </p:nvSpPr>
        <p:spPr>
          <a:xfrm>
            <a:off x="2356910" y="660889"/>
            <a:ext cx="7562056" cy="479091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Aile Hayatı</a:t>
            </a:r>
          </a:p>
        </p:txBody>
      </p:sp>
      <p:sp>
        <p:nvSpPr>
          <p:cNvPr id="34" name="14 Metin kutusu"/>
          <p:cNvSpPr txBox="1"/>
          <p:nvPr/>
        </p:nvSpPr>
        <p:spPr>
          <a:xfrm>
            <a:off x="9388253" y="1523474"/>
            <a:ext cx="915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800" dirty="0" smtClean="0">
                <a:solidFill>
                  <a:srgbClr val="000000"/>
                </a:solidFill>
                <a:latin typeface="Verdana"/>
              </a:rPr>
              <a:t>Pozitif Değerler Toplamı</a:t>
            </a:r>
            <a:endParaRPr lang="tr-TR" sz="800" dirty="0">
              <a:solidFill>
                <a:srgbClr val="000000"/>
              </a:solidFill>
              <a:latin typeface="Verdan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479537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1827823" y="1328245"/>
            <a:ext cx="81181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</a:pPr>
            <a:r>
              <a:rPr lang="tr-TR" dirty="0" smtClean="0">
                <a:solidFill>
                  <a:srgbClr val="000000"/>
                </a:solidFill>
                <a:latin typeface="Verdana" pitchFamily="34" charset="0"/>
              </a:rPr>
              <a:t>Kadın, Aile ve Çalışma İlişkisi</a:t>
            </a:r>
          </a:p>
        </p:txBody>
      </p:sp>
      <p:graphicFrame>
        <p:nvGraphicFramePr>
          <p:cNvPr id="14" name="7 Grafik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052569167"/>
              </p:ext>
            </p:extLst>
          </p:nvPr>
        </p:nvGraphicFramePr>
        <p:xfrm>
          <a:off x="1784483" y="1877294"/>
          <a:ext cx="7523936" cy="4140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13 Metin kutusu"/>
          <p:cNvSpPr txBox="1"/>
          <p:nvPr/>
        </p:nvSpPr>
        <p:spPr>
          <a:xfrm>
            <a:off x="5762552" y="6421494"/>
            <a:ext cx="638413" cy="19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680" dirty="0">
                <a:solidFill>
                  <a:srgbClr val="000000"/>
                </a:solidFill>
                <a:latin typeface="Verdana"/>
              </a:rPr>
              <a:t>Baz: 1000</a:t>
            </a:r>
          </a:p>
        </p:txBody>
      </p:sp>
      <p:sp>
        <p:nvSpPr>
          <p:cNvPr id="17" name="14 Metin kutusu"/>
          <p:cNvSpPr txBox="1"/>
          <p:nvPr/>
        </p:nvSpPr>
        <p:spPr>
          <a:xfrm>
            <a:off x="9131930" y="1877294"/>
            <a:ext cx="1359934" cy="19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80" dirty="0">
                <a:solidFill>
                  <a:srgbClr val="000000"/>
                </a:solidFill>
                <a:latin typeface="Verdana"/>
              </a:rPr>
              <a:t>Pozitif Değerler Toplamı</a:t>
            </a:r>
          </a:p>
        </p:txBody>
      </p:sp>
      <p:graphicFrame>
        <p:nvGraphicFramePr>
          <p:cNvPr id="19" name="16 Tablo"/>
          <p:cNvGraphicFramePr>
            <a:graphicFrameLocks noGrp="1"/>
          </p:cNvGraphicFramePr>
          <p:nvPr>
            <p:extLst/>
          </p:nvPr>
        </p:nvGraphicFramePr>
        <p:xfrm>
          <a:off x="9351759" y="2305323"/>
          <a:ext cx="1076367" cy="3450744"/>
        </p:xfrm>
        <a:graphic>
          <a:graphicData uri="http://schemas.openxmlformats.org/drawingml/2006/table">
            <a:tbl>
              <a:tblPr/>
              <a:tblGrid>
                <a:gridCol w="358789"/>
                <a:gridCol w="358789"/>
                <a:gridCol w="358789"/>
              </a:tblGrid>
              <a:tr h="5751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69,7</a:t>
                      </a: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77,3</a:t>
                      </a:r>
                      <a:endParaRPr lang="tr-TR" sz="9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62,1</a:t>
                      </a:r>
                      <a:endParaRPr lang="tr-TR" sz="900" b="1" i="0" u="none" strike="noStrike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51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65,7</a:t>
                      </a: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74,7</a:t>
                      </a:r>
                      <a:endParaRPr lang="tr-TR" sz="9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56,7</a:t>
                      </a:r>
                      <a:endParaRPr lang="tr-TR" sz="900" b="1" i="0" u="none" strike="noStrike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51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62,6</a:t>
                      </a: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73,5</a:t>
                      </a:r>
                      <a:endParaRPr lang="tr-TR" sz="9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51,7</a:t>
                      </a:r>
                      <a:endParaRPr lang="tr-TR" sz="900" b="1" i="0" u="none" strike="noStrike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51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61,3</a:t>
                      </a: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67,9</a:t>
                      </a:r>
                      <a:endParaRPr lang="tr-TR" sz="9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54,7</a:t>
                      </a:r>
                      <a:endParaRPr lang="tr-TR" sz="900" b="1" i="0" u="none" strike="noStrike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51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56,7</a:t>
                      </a: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64,2</a:t>
                      </a:r>
                      <a:endParaRPr lang="tr-TR" sz="9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49,2</a:t>
                      </a:r>
                      <a:endParaRPr lang="tr-TR" sz="900" b="1" i="0" u="none" strike="noStrike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51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56,4</a:t>
                      </a: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67,3</a:t>
                      </a:r>
                      <a:endParaRPr lang="tr-TR" sz="9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45,4</a:t>
                      </a:r>
                      <a:endParaRPr lang="tr-TR" sz="900" b="1" i="0" u="none" strike="noStrike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0" name="Metin kutusu 3"/>
          <p:cNvSpPr txBox="1"/>
          <p:nvPr/>
        </p:nvSpPr>
        <p:spPr>
          <a:xfrm>
            <a:off x="9657227" y="2136701"/>
            <a:ext cx="495322" cy="2119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777" dirty="0">
                <a:solidFill>
                  <a:srgbClr val="FF0000"/>
                </a:solidFill>
                <a:latin typeface="+mj-lt"/>
              </a:rPr>
              <a:t>Kadın</a:t>
            </a:r>
          </a:p>
        </p:txBody>
      </p:sp>
      <p:sp>
        <p:nvSpPr>
          <p:cNvPr id="21" name="Metin kutusu 17"/>
          <p:cNvSpPr txBox="1"/>
          <p:nvPr/>
        </p:nvSpPr>
        <p:spPr>
          <a:xfrm>
            <a:off x="10031643" y="2136701"/>
            <a:ext cx="495322" cy="2119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777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Erkek</a:t>
            </a:r>
          </a:p>
        </p:txBody>
      </p:sp>
      <p:sp>
        <p:nvSpPr>
          <p:cNvPr id="23" name="Metin kutusu 18"/>
          <p:cNvSpPr txBox="1"/>
          <p:nvPr/>
        </p:nvSpPr>
        <p:spPr>
          <a:xfrm>
            <a:off x="9233605" y="2136701"/>
            <a:ext cx="495322" cy="2119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777" dirty="0">
                <a:latin typeface="+mj-lt"/>
              </a:rPr>
              <a:t>Genel</a:t>
            </a:r>
          </a:p>
        </p:txBody>
      </p:sp>
      <p:sp>
        <p:nvSpPr>
          <p:cNvPr id="32" name="17 Metin kutusu"/>
          <p:cNvSpPr txBox="1"/>
          <p:nvPr/>
        </p:nvSpPr>
        <p:spPr>
          <a:xfrm>
            <a:off x="3186460" y="-15891"/>
            <a:ext cx="7491213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|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18</a:t>
            </a:r>
            <a:endParaRPr lang="tr-TR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9" name="5 Metin kutusu"/>
          <p:cNvSpPr txBox="1"/>
          <p:nvPr/>
        </p:nvSpPr>
        <p:spPr>
          <a:xfrm>
            <a:off x="2356910" y="691244"/>
            <a:ext cx="7562056" cy="479091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Aile </a:t>
            </a:r>
            <a:r>
              <a:rPr lang="tr-TR" sz="25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Hayatı</a:t>
            </a:r>
          </a:p>
        </p:txBody>
      </p:sp>
    </p:spTree>
    <p:extLst>
      <p:ext uri="{BB962C8B-B14F-4D97-AF65-F5344CB8AC3E}">
        <p14:creationId xmlns="" xmlns:p14="http://schemas.microsoft.com/office/powerpoint/2010/main" val="38387788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1827823" y="1328245"/>
            <a:ext cx="81181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</a:pPr>
            <a:r>
              <a:rPr lang="tr-TR" dirty="0" smtClean="0">
                <a:solidFill>
                  <a:srgbClr val="000000"/>
                </a:solidFill>
                <a:latin typeface="Verdana" pitchFamily="34" charset="0"/>
              </a:rPr>
              <a:t>Kadın, Aile ve Çalışma İlişkisi</a:t>
            </a:r>
          </a:p>
        </p:txBody>
      </p:sp>
      <p:sp>
        <p:nvSpPr>
          <p:cNvPr id="32" name="17 Metin kutusu"/>
          <p:cNvSpPr txBox="1"/>
          <p:nvPr/>
        </p:nvSpPr>
        <p:spPr>
          <a:xfrm>
            <a:off x="3186460" y="-15891"/>
            <a:ext cx="7491213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|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19</a:t>
            </a:r>
            <a:endParaRPr lang="tr-TR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22" name="7 Grafik"/>
          <p:cNvGraphicFramePr>
            <a:graphicFrameLocks/>
          </p:cNvGraphicFramePr>
          <p:nvPr>
            <p:extLst/>
          </p:nvPr>
        </p:nvGraphicFramePr>
        <p:xfrm>
          <a:off x="1429801" y="1920995"/>
          <a:ext cx="7643311" cy="4030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8" name="13 Metin kutusu"/>
          <p:cNvSpPr txBox="1"/>
          <p:nvPr/>
        </p:nvSpPr>
        <p:spPr>
          <a:xfrm>
            <a:off x="5602059" y="6229381"/>
            <a:ext cx="621428" cy="3016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680" dirty="0">
                <a:solidFill>
                  <a:srgbClr val="000000"/>
                </a:solidFill>
                <a:latin typeface="Verdana"/>
              </a:rPr>
              <a:t>Baz: 1000</a:t>
            </a:r>
          </a:p>
        </p:txBody>
      </p:sp>
      <p:sp>
        <p:nvSpPr>
          <p:cNvPr id="34" name="14 Metin kutusu"/>
          <p:cNvSpPr txBox="1"/>
          <p:nvPr/>
        </p:nvSpPr>
        <p:spPr>
          <a:xfrm>
            <a:off x="9231146" y="1645645"/>
            <a:ext cx="932989" cy="3016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80" dirty="0">
                <a:solidFill>
                  <a:srgbClr val="000000"/>
                </a:solidFill>
                <a:latin typeface="Verdana"/>
              </a:rPr>
              <a:t>Pozitif Değerler Toplamı</a:t>
            </a:r>
          </a:p>
        </p:txBody>
      </p:sp>
      <p:graphicFrame>
        <p:nvGraphicFramePr>
          <p:cNvPr id="35" name="16 Tablo"/>
          <p:cNvGraphicFramePr>
            <a:graphicFrameLocks noGrp="1"/>
          </p:cNvGraphicFramePr>
          <p:nvPr>
            <p:extLst/>
          </p:nvPr>
        </p:nvGraphicFramePr>
        <p:xfrm>
          <a:off x="9191266" y="2113210"/>
          <a:ext cx="1047732" cy="3358938"/>
        </p:xfrm>
        <a:graphic>
          <a:graphicData uri="http://schemas.openxmlformats.org/drawingml/2006/table">
            <a:tbl>
              <a:tblPr/>
              <a:tblGrid>
                <a:gridCol w="349244"/>
                <a:gridCol w="349244"/>
                <a:gridCol w="349244"/>
              </a:tblGrid>
              <a:tr h="559823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46,5</a:t>
                      </a:r>
                    </a:p>
                  </a:txBody>
                  <a:tcPr marL="8654" marR="8654" marT="86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57,4</a:t>
                      </a:r>
                      <a:endParaRPr lang="tr-TR" sz="8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8654" marR="8654" marT="86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1" i="0" u="none" strike="noStrike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35,5</a:t>
                      </a:r>
                      <a:endParaRPr lang="tr-TR" sz="800" b="1" i="0" u="none" strike="noStrike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8654" marR="8654" marT="86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9823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45,6</a:t>
                      </a:r>
                    </a:p>
                  </a:txBody>
                  <a:tcPr marL="8654" marR="8654" marT="86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44,2</a:t>
                      </a:r>
                      <a:endParaRPr lang="tr-TR" sz="8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8654" marR="8654" marT="86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1" i="0" u="none" strike="noStrike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46,9</a:t>
                      </a:r>
                      <a:endParaRPr lang="tr-TR" sz="800" b="1" i="0" u="none" strike="noStrike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8654" marR="8654" marT="86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9823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37,0</a:t>
                      </a:r>
                    </a:p>
                  </a:txBody>
                  <a:tcPr marL="8654" marR="8654" marT="86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32,3</a:t>
                      </a:r>
                      <a:endParaRPr lang="tr-TR" sz="8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8654" marR="8654" marT="86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1" i="0" u="none" strike="noStrike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41,7</a:t>
                      </a:r>
                      <a:endParaRPr lang="tr-TR" sz="800" b="1" i="0" u="none" strike="noStrike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8654" marR="8654" marT="86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9823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31,3</a:t>
                      </a:r>
                    </a:p>
                  </a:txBody>
                  <a:tcPr marL="8654" marR="8654" marT="86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25,9</a:t>
                      </a:r>
                      <a:endParaRPr lang="tr-TR" sz="8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8654" marR="8654" marT="86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1" i="0" u="none" strike="noStrike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36,7</a:t>
                      </a:r>
                      <a:endParaRPr lang="tr-TR" sz="800" b="1" i="0" u="none" strike="noStrike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8654" marR="8654" marT="86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9823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25,8</a:t>
                      </a:r>
                    </a:p>
                  </a:txBody>
                  <a:tcPr marL="8654" marR="8654" marT="86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23,9</a:t>
                      </a:r>
                      <a:endParaRPr lang="tr-TR" sz="8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8654" marR="8654" marT="86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1" i="0" u="none" strike="noStrike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27,7</a:t>
                      </a:r>
                      <a:endParaRPr lang="tr-TR" sz="800" b="1" i="0" u="none" strike="noStrike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8654" marR="8654" marT="86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9823">
                <a:tc>
                  <a:txBody>
                    <a:bodyPr/>
                    <a:lstStyle/>
                    <a:p>
                      <a:pPr algn="ctr" fontAlgn="b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17,6</a:t>
                      </a:r>
                    </a:p>
                  </a:txBody>
                  <a:tcPr marL="8654" marR="8654" marT="86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17,1</a:t>
                      </a:r>
                      <a:endParaRPr lang="tr-TR" sz="8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8654" marR="8654" marT="86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1" i="0" u="none" strike="noStrike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18,1</a:t>
                      </a:r>
                      <a:endParaRPr lang="tr-TR" sz="800" b="1" i="0" u="none" strike="noStrike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8654" marR="8654" marT="86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7" name="Metin kutusu 18"/>
          <p:cNvSpPr txBox="1"/>
          <p:nvPr/>
        </p:nvSpPr>
        <p:spPr>
          <a:xfrm>
            <a:off x="9496734" y="1944588"/>
            <a:ext cx="482144" cy="2119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777" dirty="0">
                <a:solidFill>
                  <a:srgbClr val="FF0000"/>
                </a:solidFill>
                <a:latin typeface="+mj-lt"/>
              </a:rPr>
              <a:t>Kadın</a:t>
            </a:r>
          </a:p>
        </p:txBody>
      </p:sp>
      <p:sp>
        <p:nvSpPr>
          <p:cNvPr id="38" name="Metin kutusu 19"/>
          <p:cNvSpPr txBox="1"/>
          <p:nvPr/>
        </p:nvSpPr>
        <p:spPr>
          <a:xfrm>
            <a:off x="9871150" y="1944588"/>
            <a:ext cx="482144" cy="2119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777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Erkek</a:t>
            </a:r>
          </a:p>
        </p:txBody>
      </p:sp>
      <p:sp>
        <p:nvSpPr>
          <p:cNvPr id="39" name="Metin kutusu 20"/>
          <p:cNvSpPr txBox="1"/>
          <p:nvPr/>
        </p:nvSpPr>
        <p:spPr>
          <a:xfrm>
            <a:off x="9073112" y="1944588"/>
            <a:ext cx="482144" cy="2119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777" dirty="0">
                <a:latin typeface="+mj-lt"/>
              </a:rPr>
              <a:t>Genel</a:t>
            </a:r>
          </a:p>
        </p:txBody>
      </p:sp>
      <p:sp>
        <p:nvSpPr>
          <p:cNvPr id="24" name="5 Metin kutusu"/>
          <p:cNvSpPr txBox="1"/>
          <p:nvPr/>
        </p:nvSpPr>
        <p:spPr>
          <a:xfrm>
            <a:off x="2356910" y="660889"/>
            <a:ext cx="7562056" cy="479091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Aile Hayatı</a:t>
            </a:r>
          </a:p>
        </p:txBody>
      </p:sp>
    </p:spTree>
    <p:extLst>
      <p:ext uri="{BB962C8B-B14F-4D97-AF65-F5344CB8AC3E}">
        <p14:creationId xmlns="" xmlns:p14="http://schemas.microsoft.com/office/powerpoint/2010/main" val="11308679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Metin kutusu"/>
          <p:cNvSpPr txBox="1"/>
          <p:nvPr/>
        </p:nvSpPr>
        <p:spPr>
          <a:xfrm>
            <a:off x="2642582" y="615776"/>
            <a:ext cx="6336135" cy="479091"/>
          </a:xfrm>
          <a:prstGeom prst="rect">
            <a:avLst/>
          </a:prstGeom>
          <a:noFill/>
        </p:spPr>
        <p:txBody>
          <a:bodyPr wrap="square" lIns="93458" tIns="46729" rIns="93458" bIns="46729" rtlCol="0" anchor="ctr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Merkez hakkında</a:t>
            </a:r>
            <a:endParaRPr lang="tr-TR" sz="25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" name="17 Metin kutusu"/>
          <p:cNvSpPr txBox="1"/>
          <p:nvPr/>
        </p:nvSpPr>
        <p:spPr>
          <a:xfrm>
            <a:off x="3186460" y="-15891"/>
            <a:ext cx="7491213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| 2</a:t>
            </a:r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94372" y="2106439"/>
            <a:ext cx="81369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2012 yılında kurulan </a:t>
            </a:r>
            <a:r>
              <a:rPr lang="tr-TR" b="1" dirty="0" smtClean="0"/>
              <a:t>Kadir </a:t>
            </a:r>
            <a:r>
              <a:rPr lang="tr-TR" b="1" dirty="0"/>
              <a:t>Has Üniversitesi Toplumsal Cinsiyet ve Kadın Çalışmaları Araştırmaları Merkezi</a:t>
            </a:r>
            <a:r>
              <a:rPr lang="tr-TR" dirty="0"/>
              <a:t>’nin amacı </a:t>
            </a:r>
            <a:r>
              <a:rPr lang="tr-TR" dirty="0" err="1"/>
              <a:t>disiplinlerarası</a:t>
            </a:r>
            <a:r>
              <a:rPr lang="tr-TR" dirty="0"/>
              <a:t> </a:t>
            </a:r>
            <a:r>
              <a:rPr lang="tr-TR" dirty="0" smtClean="0"/>
              <a:t>araştırmalar, </a:t>
            </a:r>
            <a:r>
              <a:rPr lang="tr-TR" dirty="0"/>
              <a:t>kadın ve toplumsal cinsiyet konularıyla ilgili akademik eğitimler için mekân yaratmaktır.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Otuz </a:t>
            </a:r>
            <a:r>
              <a:rPr lang="tr-TR" dirty="0"/>
              <a:t>yılı aşkın bir süredir dünyanın farklı yerlerinden, farklı disiplinlerden pek çok akademisyen kadının toplumdaki yerini ve isteklerini araştırmakta. </a:t>
            </a:r>
            <a:r>
              <a:rPr lang="tr-TR" dirty="0" smtClean="0"/>
              <a:t>Hedeflerimizden </a:t>
            </a:r>
            <a:r>
              <a:rPr lang="tr-TR" dirty="0"/>
              <a:t>biri eşitlik ve toplumsal cinsiyet tartışmalarını kadınların toplumdaki yeri açısından tekrar incelemektir. </a:t>
            </a:r>
            <a:endParaRPr lang="tr-TR" dirty="0" smtClean="0"/>
          </a:p>
          <a:p>
            <a:endParaRPr lang="tr-TR" dirty="0"/>
          </a:p>
          <a:p>
            <a:r>
              <a:rPr lang="tr-TR" dirty="0">
                <a:hlinkClick r:id="rId5"/>
              </a:rPr>
              <a:t>http://</a:t>
            </a:r>
            <a:r>
              <a:rPr lang="tr-TR" dirty="0" smtClean="0">
                <a:hlinkClick r:id="rId5"/>
              </a:rPr>
              <a:t>www.khas.edu.tr/kadin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9956942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  <p:sp>
        <p:nvSpPr>
          <p:cNvPr id="32" name="17 Metin kutusu"/>
          <p:cNvSpPr txBox="1"/>
          <p:nvPr/>
        </p:nvSpPr>
        <p:spPr>
          <a:xfrm>
            <a:off x="3186460" y="-15891"/>
            <a:ext cx="7491213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|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20</a:t>
            </a:r>
            <a:endParaRPr lang="tr-TR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3" name="Rectangle 10"/>
          <p:cNvSpPr>
            <a:spLocks noChangeArrowheads="1"/>
          </p:cNvSpPr>
          <p:nvPr/>
        </p:nvSpPr>
        <p:spPr bwMode="auto">
          <a:xfrm>
            <a:off x="3762524" y="1392234"/>
            <a:ext cx="4680520" cy="503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>
                <a:solidFill>
                  <a:srgbClr val="000000"/>
                </a:solidFill>
                <a:latin typeface="Verdana" pitchFamily="34" charset="0"/>
              </a:rPr>
              <a:t>Eşlerin Gelirlerini Harcama Kararı</a:t>
            </a:r>
          </a:p>
          <a:p>
            <a:pPr algn="ctr"/>
            <a:r>
              <a:rPr lang="tr-TR" sz="874" dirty="0">
                <a:solidFill>
                  <a:srgbClr val="808080"/>
                </a:solidFill>
                <a:latin typeface="Verdana"/>
              </a:rPr>
              <a:t>Siz ve eşiniz eve giren toplam geliri nasıl idare etmektesiniz?</a:t>
            </a:r>
          </a:p>
        </p:txBody>
      </p:sp>
      <p:graphicFrame>
        <p:nvGraphicFramePr>
          <p:cNvPr id="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677654669"/>
              </p:ext>
            </p:extLst>
          </p:nvPr>
        </p:nvGraphicFramePr>
        <p:xfrm>
          <a:off x="3762524" y="2360679"/>
          <a:ext cx="3964984" cy="35443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6" name="Tablo 14"/>
          <p:cNvGraphicFramePr>
            <a:graphicFrameLocks noGrp="1"/>
          </p:cNvGraphicFramePr>
          <p:nvPr>
            <p:extLst/>
          </p:nvPr>
        </p:nvGraphicFramePr>
        <p:xfrm>
          <a:off x="6028646" y="6139685"/>
          <a:ext cx="1155782" cy="2169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6302"/>
                <a:gridCol w="324219"/>
                <a:gridCol w="385261"/>
              </a:tblGrid>
              <a:tr h="111132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600" u="none" strike="noStrike" dirty="0" smtClean="0">
                          <a:effectLst/>
                          <a:latin typeface="+mj-lt"/>
                        </a:rPr>
                        <a:t>Baz</a:t>
                      </a:r>
                      <a:endParaRPr lang="tr-TR" sz="600" b="1" i="0" u="none" strike="noStrike" dirty="0">
                        <a:effectLst/>
                        <a:latin typeface="+mj-lt"/>
                      </a:endParaRPr>
                    </a:p>
                  </a:txBody>
                  <a:tcPr marL="8442" marR="8442" marT="8442" marB="0" anchor="ctr"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600" b="0" i="0" u="none" strike="noStrike" dirty="0" smtClean="0">
                          <a:effectLst/>
                          <a:latin typeface="+mj-lt"/>
                        </a:rPr>
                        <a:t>Erkek</a:t>
                      </a:r>
                      <a:endParaRPr lang="tr-TR" sz="600" b="0" i="0" u="none" strike="noStrike" dirty="0">
                        <a:effectLst/>
                        <a:latin typeface="+mj-lt"/>
                      </a:endParaRPr>
                    </a:p>
                  </a:txBody>
                  <a:tcPr marL="8442" marR="8442" marT="844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600" b="0" i="0" u="none" strike="noStrike" dirty="0" smtClean="0">
                          <a:effectLst/>
                          <a:latin typeface="+mj-lt"/>
                        </a:rPr>
                        <a:t>Kadın</a:t>
                      </a:r>
                      <a:r>
                        <a:rPr lang="tr-TR" sz="600" b="0" i="0" u="none" strike="noStrike" baseline="0" dirty="0" smtClean="0">
                          <a:effectLst/>
                          <a:latin typeface="+mj-lt"/>
                        </a:rPr>
                        <a:t> </a:t>
                      </a:r>
                      <a:endParaRPr lang="tr-TR" sz="600" b="0" i="0" u="none" strike="noStrike" dirty="0">
                        <a:effectLst/>
                        <a:latin typeface="+mj-lt"/>
                      </a:endParaRPr>
                    </a:p>
                  </a:txBody>
                  <a:tcPr marL="8442" marR="8442" marT="844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5781">
                <a:tc vMerge="1">
                  <a:txBody>
                    <a:bodyPr/>
                    <a:lstStyle/>
                    <a:p>
                      <a:pPr algn="ctr" fontAlgn="b"/>
                      <a:endParaRPr lang="tr-TR" sz="1000" b="1" i="0" u="none" strike="noStrike" dirty="0">
                        <a:effectLst/>
                        <a:latin typeface="Arial Tur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600" b="0" i="0" u="none" strike="noStrike" dirty="0" smtClean="0">
                          <a:effectLst/>
                          <a:latin typeface="+mj-lt"/>
                        </a:rPr>
                        <a:t>305</a:t>
                      </a:r>
                      <a:endParaRPr lang="tr-TR" sz="600" b="0" i="0" u="none" strike="noStrike" dirty="0">
                        <a:effectLst/>
                        <a:latin typeface="+mj-lt"/>
                      </a:endParaRPr>
                    </a:p>
                  </a:txBody>
                  <a:tcPr marL="8442" marR="8442" marT="844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600" b="0" i="0" u="none" strike="noStrike" dirty="0" smtClean="0">
                          <a:effectLst/>
                          <a:latin typeface="+mj-lt"/>
                        </a:rPr>
                        <a:t>340</a:t>
                      </a:r>
                      <a:endParaRPr lang="tr-TR" sz="600" b="0" i="0" u="none" strike="noStrike" dirty="0">
                        <a:effectLst/>
                        <a:latin typeface="+mj-lt"/>
                      </a:endParaRPr>
                    </a:p>
                  </a:txBody>
                  <a:tcPr marL="8442" marR="8442" marT="844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4" name="5 Metin kutusu"/>
          <p:cNvSpPr txBox="1"/>
          <p:nvPr/>
        </p:nvSpPr>
        <p:spPr>
          <a:xfrm>
            <a:off x="2356910" y="660889"/>
            <a:ext cx="7562056" cy="479091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Aile Hayatı</a:t>
            </a:r>
          </a:p>
        </p:txBody>
      </p:sp>
    </p:spTree>
    <p:extLst>
      <p:ext uri="{BB962C8B-B14F-4D97-AF65-F5344CB8AC3E}">
        <p14:creationId xmlns="" xmlns:p14="http://schemas.microsoft.com/office/powerpoint/2010/main" val="5132332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1926148" y="1818407"/>
            <a:ext cx="8423578" cy="226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874" dirty="0">
                <a:solidFill>
                  <a:srgbClr val="808080"/>
                </a:solidFill>
                <a:latin typeface="Verdana"/>
              </a:rPr>
              <a:t>Evde çocuğunuza bakmak ve çalışma hayatı arasında tercih yapmak zorunda kalırsanız ne yaparsınız?</a:t>
            </a:r>
          </a:p>
        </p:txBody>
      </p:sp>
      <p:graphicFrame>
        <p:nvGraphicFramePr>
          <p:cNvPr id="18" name="Object 2"/>
          <p:cNvGraphicFramePr>
            <a:graphicFrameLocks noChangeAspect="1"/>
          </p:cNvGraphicFramePr>
          <p:nvPr>
            <p:extLst/>
          </p:nvPr>
        </p:nvGraphicFramePr>
        <p:xfrm>
          <a:off x="1687386" y="2182336"/>
          <a:ext cx="3948404" cy="37885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2883064" y="6180067"/>
            <a:ext cx="843438" cy="19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680" dirty="0">
                <a:solidFill>
                  <a:srgbClr val="000000"/>
                </a:solidFill>
                <a:latin typeface="Verdana" pitchFamily="34" charset="0"/>
              </a:rPr>
              <a:t>Baz : 1000</a:t>
            </a:r>
          </a:p>
        </p:txBody>
      </p:sp>
      <p:graphicFrame>
        <p:nvGraphicFramePr>
          <p:cNvPr id="20" name="Object 8"/>
          <p:cNvGraphicFramePr>
            <a:graphicFrameLocks noChangeAspect="1"/>
          </p:cNvGraphicFramePr>
          <p:nvPr>
            <p:extLst/>
          </p:nvPr>
        </p:nvGraphicFramePr>
        <p:xfrm>
          <a:off x="5290023" y="2187288"/>
          <a:ext cx="5095196" cy="38845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1" name="Tablo 10"/>
          <p:cNvGraphicFramePr>
            <a:graphicFrameLocks noGrp="1"/>
          </p:cNvGraphicFramePr>
          <p:nvPr>
            <p:extLst/>
          </p:nvPr>
        </p:nvGraphicFramePr>
        <p:xfrm>
          <a:off x="6494516" y="6159875"/>
          <a:ext cx="1266697" cy="2377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3653"/>
                <a:gridCol w="480812"/>
                <a:gridCol w="422232"/>
              </a:tblGrid>
              <a:tr h="12179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 dirty="0" smtClean="0">
                          <a:effectLst/>
                          <a:latin typeface="+mj-lt"/>
                        </a:rPr>
                        <a:t>Baz</a:t>
                      </a:r>
                      <a:endParaRPr lang="tr-TR" sz="700" b="1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ctr"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Erkek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Kadın</a:t>
                      </a:r>
                      <a:r>
                        <a:rPr lang="tr-TR" sz="700" b="0" i="0" u="none" strike="noStrike" baseline="0" dirty="0" smtClean="0">
                          <a:effectLst/>
                          <a:latin typeface="+mj-lt"/>
                        </a:rPr>
                        <a:t> 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2869">
                <a:tc vMerge="1">
                  <a:txBody>
                    <a:bodyPr/>
                    <a:lstStyle/>
                    <a:p>
                      <a:pPr algn="ctr" fontAlgn="b"/>
                      <a:endParaRPr lang="tr-TR" sz="1000" b="1" i="0" u="none" strike="noStrike" dirty="0">
                        <a:effectLst/>
                        <a:latin typeface="Arial Tur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498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502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2" name="17 Metin kutusu"/>
          <p:cNvSpPr txBox="1"/>
          <p:nvPr/>
        </p:nvSpPr>
        <p:spPr>
          <a:xfrm>
            <a:off x="3834532" y="-15891"/>
            <a:ext cx="6843141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| 21</a:t>
            </a:r>
            <a:endParaRPr lang="tr-TR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  <p:sp>
        <p:nvSpPr>
          <p:cNvPr id="15" name="5 Metin kutusu"/>
          <p:cNvSpPr txBox="1"/>
          <p:nvPr/>
        </p:nvSpPr>
        <p:spPr>
          <a:xfrm>
            <a:off x="2654846" y="658755"/>
            <a:ext cx="7562056" cy="479091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Çocuk Bakımı ve İş Hayatı Tercihi</a:t>
            </a:r>
          </a:p>
        </p:txBody>
      </p:sp>
    </p:spTree>
    <p:extLst>
      <p:ext uri="{BB962C8B-B14F-4D97-AF65-F5344CB8AC3E}">
        <p14:creationId xmlns="" xmlns:p14="http://schemas.microsoft.com/office/powerpoint/2010/main" val="34870375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Metin kutusu"/>
          <p:cNvSpPr txBox="1"/>
          <p:nvPr/>
        </p:nvSpPr>
        <p:spPr>
          <a:xfrm>
            <a:off x="2553245" y="615868"/>
            <a:ext cx="7562056" cy="479091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Çalışma Hayatı</a:t>
            </a:r>
            <a:endParaRPr lang="tr-TR" sz="25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" name="17 Metin kutusu"/>
          <p:cNvSpPr txBox="1"/>
          <p:nvPr/>
        </p:nvSpPr>
        <p:spPr>
          <a:xfrm>
            <a:off x="3834532" y="-15891"/>
            <a:ext cx="6843141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| 22</a:t>
            </a:r>
            <a:endParaRPr lang="tr-TR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1990874" y="1470988"/>
            <a:ext cx="8686799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>
                <a:solidFill>
                  <a:srgbClr val="000000"/>
                </a:solidFill>
                <a:latin typeface="Verdana" pitchFamily="34" charset="0"/>
              </a:rPr>
              <a:t>Kadınların Çalışma Hayatına Katılımı Önem Derecesi</a:t>
            </a:r>
          </a:p>
          <a:p>
            <a:pPr lvl="0" algn="ctr"/>
            <a:r>
              <a:rPr lang="tr-TR" sz="900" dirty="0" smtClean="0">
                <a:solidFill>
                  <a:schemeClr val="bg2"/>
                </a:solidFill>
                <a:latin typeface="+mj-lt"/>
              </a:rPr>
              <a:t>.</a:t>
            </a:r>
            <a:endParaRPr lang="tr-TR" sz="900" dirty="0">
              <a:solidFill>
                <a:schemeClr val="bg2"/>
              </a:solidFill>
              <a:latin typeface="+mj-lt"/>
            </a:endParaRPr>
          </a:p>
        </p:txBody>
      </p:sp>
      <p:graphicFrame>
        <p:nvGraphicFramePr>
          <p:cNvPr id="15" name="Tablo 1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14622100"/>
              </p:ext>
            </p:extLst>
          </p:nvPr>
        </p:nvGraphicFramePr>
        <p:xfrm>
          <a:off x="5398023" y="6322085"/>
          <a:ext cx="1304130" cy="2416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3586"/>
                <a:gridCol w="365834"/>
                <a:gridCol w="434710"/>
              </a:tblGrid>
              <a:tr h="125396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 dirty="0" smtClean="0">
                          <a:effectLst/>
                          <a:latin typeface="+mj-lt"/>
                        </a:rPr>
                        <a:t>Baz</a:t>
                      </a:r>
                      <a:endParaRPr lang="tr-TR" sz="7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Erkek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Kadın</a:t>
                      </a:r>
                      <a:r>
                        <a:rPr lang="tr-TR" sz="700" b="0" i="0" u="none" strike="noStrike" baseline="0" dirty="0" smtClean="0">
                          <a:effectLst/>
                          <a:latin typeface="+mj-lt"/>
                        </a:rPr>
                        <a:t> 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9315">
                <a:tc vMerge="1">
                  <a:txBody>
                    <a:bodyPr/>
                    <a:lstStyle/>
                    <a:p>
                      <a:pPr algn="ctr" fontAlgn="b"/>
                      <a:endParaRPr lang="tr-TR" sz="1000" b="1" i="0" u="none" strike="noStrike" dirty="0">
                        <a:effectLst/>
                        <a:latin typeface="Arial Tur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498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502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662582872"/>
              </p:ext>
            </p:extLst>
          </p:nvPr>
        </p:nvGraphicFramePr>
        <p:xfrm>
          <a:off x="5418708" y="2328422"/>
          <a:ext cx="4296147" cy="39992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199545691"/>
              </p:ext>
            </p:extLst>
          </p:nvPr>
        </p:nvGraphicFramePr>
        <p:xfrm>
          <a:off x="1288149" y="2213006"/>
          <a:ext cx="4531752" cy="4072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849068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sp>
        <p:nvSpPr>
          <p:cNvPr id="22" name="17 Metin kutusu"/>
          <p:cNvSpPr txBox="1"/>
          <p:nvPr/>
        </p:nvSpPr>
        <p:spPr>
          <a:xfrm>
            <a:off x="3834532" y="-15891"/>
            <a:ext cx="6843141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| 23</a:t>
            </a:r>
            <a:endParaRPr lang="tr-TR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1918641" y="1677017"/>
            <a:ext cx="8298683" cy="503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>
                <a:solidFill>
                  <a:srgbClr val="000000"/>
                </a:solidFill>
                <a:latin typeface="Verdana" pitchFamily="34" charset="0"/>
              </a:rPr>
              <a:t>İş Hayatında Fırsat Eşitliği Durumu</a:t>
            </a:r>
          </a:p>
          <a:p>
            <a:pPr algn="ctr"/>
            <a:r>
              <a:rPr lang="tr-TR" sz="874" dirty="0">
                <a:solidFill>
                  <a:srgbClr val="808080"/>
                </a:solidFill>
                <a:effectLst>
                  <a:outerShdw sx="0" sy="0">
                    <a:srgbClr val="000000"/>
                  </a:outerShdw>
                </a:effectLst>
                <a:latin typeface="Verdana"/>
              </a:rPr>
              <a:t>Şu anda ülkemizde kadınlar ve erkekler sizce iş ararken eşit fırsatlara sahip midir?</a:t>
            </a:r>
          </a:p>
        </p:txBody>
      </p:sp>
      <p:graphicFrame>
        <p:nvGraphicFramePr>
          <p:cNvPr id="14" name="14 Grafik"/>
          <p:cNvGraphicFramePr/>
          <p:nvPr>
            <p:extLst>
              <p:ext uri="{D42A27DB-BD31-4B8C-83A1-F6EECF244321}">
                <p14:modId xmlns="" xmlns:p14="http://schemas.microsoft.com/office/powerpoint/2010/main" val="594785692"/>
              </p:ext>
            </p:extLst>
          </p:nvPr>
        </p:nvGraphicFramePr>
        <p:xfrm>
          <a:off x="1918641" y="2346638"/>
          <a:ext cx="4404069" cy="31015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763765771"/>
              </p:ext>
            </p:extLst>
          </p:nvPr>
        </p:nvGraphicFramePr>
        <p:xfrm>
          <a:off x="7027245" y="2181288"/>
          <a:ext cx="3476100" cy="38845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6" name="Sağ Ok 2"/>
          <p:cNvSpPr/>
          <p:nvPr/>
        </p:nvSpPr>
        <p:spPr bwMode="auto">
          <a:xfrm>
            <a:off x="6425711" y="3725623"/>
            <a:ext cx="570288" cy="430053"/>
          </a:xfrm>
          <a:prstGeom prst="righ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8815" tIns="44408" rIns="88815" bIns="44408" numCol="1" rtlCol="0" anchor="t" anchorCtr="0" compatLnSpc="1">
            <a:prstTxWarp prst="textNoShape">
              <a:avLst/>
            </a:prstTxWarp>
          </a:bodyPr>
          <a:lstStyle/>
          <a:p>
            <a:pPr algn="r"/>
            <a:endParaRPr lang="tr-TR" smtClean="0">
              <a:solidFill>
                <a:srgbClr val="000000"/>
              </a:solidFill>
            </a:endParaRPr>
          </a:p>
        </p:txBody>
      </p:sp>
      <p:graphicFrame>
        <p:nvGraphicFramePr>
          <p:cNvPr id="17" name="Tablo 9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32002079"/>
              </p:ext>
            </p:extLst>
          </p:nvPr>
        </p:nvGraphicFramePr>
        <p:xfrm>
          <a:off x="5214137" y="6164887"/>
          <a:ext cx="1266696" cy="2377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9131"/>
                <a:gridCol w="355333"/>
                <a:gridCol w="422232"/>
              </a:tblGrid>
              <a:tr h="12179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 dirty="0" smtClean="0">
                          <a:effectLst/>
                          <a:latin typeface="+mj-lt"/>
                        </a:rPr>
                        <a:t>Baz</a:t>
                      </a:r>
                      <a:endParaRPr lang="tr-TR" sz="700" b="1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ctr"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Erkek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Kadın</a:t>
                      </a:r>
                      <a:r>
                        <a:rPr lang="tr-TR" sz="700" b="0" i="0" u="none" strike="noStrike" baseline="0" dirty="0" smtClean="0">
                          <a:effectLst/>
                          <a:latin typeface="+mj-lt"/>
                        </a:rPr>
                        <a:t> 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2869">
                <a:tc vMerge="1">
                  <a:txBody>
                    <a:bodyPr/>
                    <a:lstStyle/>
                    <a:p>
                      <a:pPr algn="ctr" fontAlgn="b"/>
                      <a:endParaRPr lang="tr-TR" sz="1000" b="1" i="0" u="none" strike="noStrike" dirty="0">
                        <a:effectLst/>
                        <a:latin typeface="Arial Tur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498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502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3" name="Picture 2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  <p:sp>
        <p:nvSpPr>
          <p:cNvPr id="19" name="5 Metin kutusu"/>
          <p:cNvSpPr txBox="1"/>
          <p:nvPr/>
        </p:nvSpPr>
        <p:spPr>
          <a:xfrm>
            <a:off x="2553245" y="615868"/>
            <a:ext cx="7562056" cy="479091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Çalışma Hayatı</a:t>
            </a:r>
            <a:endParaRPr lang="tr-TR" sz="25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853609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sp>
        <p:nvSpPr>
          <p:cNvPr id="22" name="17 Metin kutusu"/>
          <p:cNvSpPr txBox="1"/>
          <p:nvPr/>
        </p:nvSpPr>
        <p:spPr>
          <a:xfrm>
            <a:off x="3834532" y="-15891"/>
            <a:ext cx="6843141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| 24</a:t>
            </a:r>
            <a:endParaRPr lang="tr-TR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1833972" y="1244714"/>
            <a:ext cx="8437457" cy="503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 smtClean="0">
                <a:solidFill>
                  <a:srgbClr val="000000"/>
                </a:solidFill>
                <a:latin typeface="Verdana"/>
                <a:ea typeface="SimHei" panose="02010609060101010101" pitchFamily="49" charset="-122"/>
              </a:rPr>
              <a:t>İşsizlik ve Fırsat Eşitsizliği</a:t>
            </a:r>
          </a:p>
          <a:p>
            <a:pPr lvl="0" algn="ctr"/>
            <a:r>
              <a:rPr lang="tr-TR" sz="874" dirty="0" smtClean="0">
                <a:solidFill>
                  <a:srgbClr val="808080"/>
                </a:solidFill>
                <a:effectLst>
                  <a:outerShdw sx="0" sy="0">
                    <a:srgbClr val="000000"/>
                  </a:outerShdw>
                </a:effectLst>
                <a:latin typeface="Verdana"/>
              </a:rPr>
              <a:t>İşsizlik </a:t>
            </a:r>
            <a:r>
              <a:rPr lang="tr-TR" sz="874" dirty="0">
                <a:solidFill>
                  <a:srgbClr val="808080"/>
                </a:solidFill>
                <a:effectLst>
                  <a:outerShdw sx="0" sy="0">
                    <a:srgbClr val="000000"/>
                  </a:outerShdw>
                </a:effectLst>
                <a:latin typeface="Verdana"/>
              </a:rPr>
              <a:t>arttığında, erkekler kadınlardan daha önce işe alınmalıdır” ifadesine ne derece katıldığınız lütfen karta bakarak yanıtlayınız. 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/>
          </p:nvPr>
        </p:nvGraphicFramePr>
        <p:xfrm>
          <a:off x="1443339" y="2166440"/>
          <a:ext cx="4401674" cy="3955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3097316" y="2209903"/>
            <a:ext cx="2515146" cy="1499008"/>
          </a:xfrm>
          <a:prstGeom prst="rect">
            <a:avLst/>
          </a:prstGeom>
          <a:noFill/>
          <a:ln w="12700">
            <a:solidFill>
              <a:srgbClr val="008080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3091834" y="4462264"/>
            <a:ext cx="2515147" cy="1512520"/>
          </a:xfrm>
          <a:prstGeom prst="rect">
            <a:avLst/>
          </a:prstGeom>
          <a:noFill/>
          <a:ln w="12700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13" name="21 Dikdörtgen"/>
          <p:cNvSpPr/>
          <p:nvPr/>
        </p:nvSpPr>
        <p:spPr>
          <a:xfrm>
            <a:off x="3091835" y="1966784"/>
            <a:ext cx="1980029" cy="2492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020" dirty="0">
                <a:solidFill>
                  <a:srgbClr val="000000"/>
                </a:solidFill>
                <a:latin typeface="Verdana"/>
              </a:rPr>
              <a:t>Net Katılma Skoru: % 15,7</a:t>
            </a:r>
          </a:p>
        </p:txBody>
      </p:sp>
      <p:sp>
        <p:nvSpPr>
          <p:cNvPr id="14" name="46 Metin kutusu"/>
          <p:cNvSpPr txBox="1"/>
          <p:nvPr/>
        </p:nvSpPr>
        <p:spPr>
          <a:xfrm>
            <a:off x="4637513" y="2827670"/>
            <a:ext cx="980429" cy="328836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 wrap="square" rtlCol="0">
            <a:spAutoFit/>
          </a:bodyPr>
          <a:lstStyle/>
          <a:p>
            <a:pPr algn="r"/>
            <a:r>
              <a:rPr lang="tr-TR" sz="1554" dirty="0">
                <a:solidFill>
                  <a:srgbClr val="008080"/>
                </a:solidFill>
                <a:latin typeface="Verdana"/>
              </a:rPr>
              <a:t>%42,1</a:t>
            </a:r>
          </a:p>
        </p:txBody>
      </p:sp>
      <p:sp>
        <p:nvSpPr>
          <p:cNvPr id="15" name="47 Metin kutusu"/>
          <p:cNvSpPr txBox="1"/>
          <p:nvPr/>
        </p:nvSpPr>
        <p:spPr>
          <a:xfrm>
            <a:off x="4637513" y="5086789"/>
            <a:ext cx="966173" cy="328836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 wrap="square" rtlCol="0">
            <a:spAutoFit/>
          </a:bodyPr>
          <a:lstStyle/>
          <a:p>
            <a:pPr algn="r"/>
            <a:r>
              <a:rPr lang="tr-TR" sz="1554" dirty="0">
                <a:solidFill>
                  <a:srgbClr val="FF0000"/>
                </a:solidFill>
                <a:latin typeface="Verdana"/>
              </a:rPr>
              <a:t>%26,4</a:t>
            </a:r>
          </a:p>
        </p:txBody>
      </p:sp>
      <p:graphicFrame>
        <p:nvGraphicFramePr>
          <p:cNvPr id="16" name="Tablo 12"/>
          <p:cNvGraphicFramePr>
            <a:graphicFrameLocks noGrp="1"/>
          </p:cNvGraphicFramePr>
          <p:nvPr>
            <p:extLst/>
          </p:nvPr>
        </p:nvGraphicFramePr>
        <p:xfrm>
          <a:off x="4970337" y="6131324"/>
          <a:ext cx="1266696" cy="2377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9131"/>
                <a:gridCol w="355333"/>
                <a:gridCol w="422232"/>
              </a:tblGrid>
              <a:tr h="12179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 dirty="0" smtClean="0">
                          <a:effectLst/>
                          <a:latin typeface="+mj-lt"/>
                        </a:rPr>
                        <a:t>Baz</a:t>
                      </a:r>
                      <a:endParaRPr lang="tr-TR" sz="700" b="1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ctr"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Erkek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Kadın</a:t>
                      </a:r>
                      <a:r>
                        <a:rPr lang="tr-TR" sz="700" b="0" i="0" u="none" strike="noStrike" baseline="0" dirty="0" smtClean="0">
                          <a:effectLst/>
                          <a:latin typeface="+mj-lt"/>
                        </a:rPr>
                        <a:t> 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2869">
                <a:tc vMerge="1">
                  <a:txBody>
                    <a:bodyPr/>
                    <a:lstStyle/>
                    <a:p>
                      <a:pPr algn="ctr" fontAlgn="b"/>
                      <a:endParaRPr lang="tr-TR" sz="1000" b="1" i="0" u="none" strike="noStrike" dirty="0">
                        <a:effectLst/>
                        <a:latin typeface="Arial Tur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498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502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7" name="Object 8"/>
          <p:cNvGraphicFramePr>
            <a:graphicFrameLocks noChangeAspect="1"/>
          </p:cNvGraphicFramePr>
          <p:nvPr>
            <p:extLst/>
          </p:nvPr>
        </p:nvGraphicFramePr>
        <p:xfrm>
          <a:off x="5185093" y="2282981"/>
          <a:ext cx="4172832" cy="38845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7198311" y="2316612"/>
            <a:ext cx="2829732" cy="1401306"/>
          </a:xfrm>
          <a:prstGeom prst="rect">
            <a:avLst/>
          </a:prstGeom>
          <a:noFill/>
          <a:ln w="12700">
            <a:solidFill>
              <a:srgbClr val="008080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20" name="Rectangle 7"/>
          <p:cNvSpPr>
            <a:spLocks noChangeArrowheads="1"/>
          </p:cNvSpPr>
          <p:nvPr/>
        </p:nvSpPr>
        <p:spPr bwMode="auto">
          <a:xfrm>
            <a:off x="7198309" y="4366632"/>
            <a:ext cx="2829734" cy="1278764"/>
          </a:xfrm>
          <a:prstGeom prst="rect">
            <a:avLst/>
          </a:prstGeom>
          <a:noFill/>
          <a:ln w="12700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21" name="22 Metin kutusu"/>
          <p:cNvSpPr txBox="1"/>
          <p:nvPr/>
        </p:nvSpPr>
        <p:spPr>
          <a:xfrm>
            <a:off x="8938746" y="4367185"/>
            <a:ext cx="1179031" cy="24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1020" dirty="0">
                <a:solidFill>
                  <a:srgbClr val="FF0000"/>
                </a:solidFill>
                <a:latin typeface="Verdana"/>
              </a:rPr>
              <a:t>Kadın: %30,7</a:t>
            </a:r>
          </a:p>
        </p:txBody>
      </p:sp>
      <p:sp>
        <p:nvSpPr>
          <p:cNvPr id="23" name="29 Metin kutusu"/>
          <p:cNvSpPr txBox="1"/>
          <p:nvPr/>
        </p:nvSpPr>
        <p:spPr>
          <a:xfrm>
            <a:off x="7085152" y="1942234"/>
            <a:ext cx="2328865" cy="22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874" dirty="0">
                <a:solidFill>
                  <a:srgbClr val="00B050"/>
                </a:solidFill>
                <a:latin typeface="Verdana"/>
              </a:rPr>
              <a:t> </a:t>
            </a:r>
            <a:r>
              <a:rPr lang="tr-TR" sz="874" dirty="0">
                <a:solidFill>
                  <a:srgbClr val="FF0000"/>
                </a:solidFill>
                <a:latin typeface="Verdana"/>
              </a:rPr>
              <a:t>Net Katılma Skoru Kadın : 5,0</a:t>
            </a:r>
          </a:p>
        </p:txBody>
      </p:sp>
      <p:sp>
        <p:nvSpPr>
          <p:cNvPr id="24" name="29 Metin kutusu"/>
          <p:cNvSpPr txBox="1"/>
          <p:nvPr/>
        </p:nvSpPr>
        <p:spPr>
          <a:xfrm>
            <a:off x="7123453" y="2092471"/>
            <a:ext cx="2282780" cy="22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874" dirty="0">
                <a:solidFill>
                  <a:srgbClr val="4597A0"/>
                </a:solidFill>
                <a:latin typeface="Verdana"/>
              </a:rPr>
              <a:t>Net Katılma Skoru Erkek : 26,5</a:t>
            </a:r>
          </a:p>
        </p:txBody>
      </p:sp>
      <p:sp>
        <p:nvSpPr>
          <p:cNvPr id="25" name="16 Metin kutusu"/>
          <p:cNvSpPr txBox="1"/>
          <p:nvPr/>
        </p:nvSpPr>
        <p:spPr>
          <a:xfrm>
            <a:off x="8895873" y="2297842"/>
            <a:ext cx="1248930" cy="24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1020" dirty="0">
                <a:solidFill>
                  <a:srgbClr val="4597A0"/>
                </a:solidFill>
                <a:latin typeface="Verdana"/>
              </a:rPr>
              <a:t>Erkek: %48,6</a:t>
            </a:r>
            <a:endParaRPr lang="tr-TR" sz="1068" dirty="0">
              <a:solidFill>
                <a:srgbClr val="4597A0"/>
              </a:solidFill>
              <a:latin typeface="Verdana"/>
            </a:endParaRPr>
          </a:p>
        </p:txBody>
      </p:sp>
      <p:sp>
        <p:nvSpPr>
          <p:cNvPr id="26" name="18 Metin kutusu"/>
          <p:cNvSpPr txBox="1"/>
          <p:nvPr/>
        </p:nvSpPr>
        <p:spPr>
          <a:xfrm>
            <a:off x="8938746" y="4521140"/>
            <a:ext cx="1258940" cy="24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1020" dirty="0">
                <a:solidFill>
                  <a:srgbClr val="4597A0"/>
                </a:solidFill>
                <a:latin typeface="Verdana"/>
              </a:rPr>
              <a:t>Erkek: %22,1</a:t>
            </a:r>
          </a:p>
        </p:txBody>
      </p:sp>
      <p:sp>
        <p:nvSpPr>
          <p:cNvPr id="27" name="19 Metin kutusu"/>
          <p:cNvSpPr txBox="1"/>
          <p:nvPr/>
        </p:nvSpPr>
        <p:spPr>
          <a:xfrm>
            <a:off x="8895873" y="2448078"/>
            <a:ext cx="1248930" cy="24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1020" dirty="0">
                <a:solidFill>
                  <a:srgbClr val="FF0000"/>
                </a:solidFill>
                <a:latin typeface="Verdana"/>
              </a:rPr>
              <a:t>Kadın: %35,7</a:t>
            </a:r>
          </a:p>
        </p:txBody>
      </p:sp>
      <p:sp>
        <p:nvSpPr>
          <p:cNvPr id="28" name="Sağ Ok 3"/>
          <p:cNvSpPr/>
          <p:nvPr/>
        </p:nvSpPr>
        <p:spPr bwMode="auto">
          <a:xfrm>
            <a:off x="5603686" y="3906929"/>
            <a:ext cx="272059" cy="243073"/>
          </a:xfrm>
          <a:prstGeom prst="righ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8815" tIns="44408" rIns="88815" bIns="44408" numCol="1" rtlCol="0" anchor="t" anchorCtr="0" compatLnSpc="1">
            <a:prstTxWarp prst="textNoShape">
              <a:avLst/>
            </a:prstTxWarp>
          </a:bodyPr>
          <a:lstStyle/>
          <a:p>
            <a:pPr algn="r" defTabSz="888157"/>
            <a:endParaRPr lang="tr-TR" sz="1748" b="1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  <p:sp>
        <p:nvSpPr>
          <p:cNvPr id="31" name="5 Metin kutusu"/>
          <p:cNvSpPr txBox="1"/>
          <p:nvPr/>
        </p:nvSpPr>
        <p:spPr>
          <a:xfrm>
            <a:off x="2553245" y="615868"/>
            <a:ext cx="7562056" cy="479091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Çalışma Hayatı</a:t>
            </a:r>
            <a:endParaRPr lang="tr-TR" sz="25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90552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  <p:sp>
        <p:nvSpPr>
          <p:cNvPr id="32" name="17 Metin kutusu"/>
          <p:cNvSpPr txBox="1"/>
          <p:nvPr/>
        </p:nvSpPr>
        <p:spPr>
          <a:xfrm>
            <a:off x="3186460" y="-15891"/>
            <a:ext cx="7491213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|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25</a:t>
            </a:r>
            <a:endParaRPr lang="tr-TR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510037" y="1583786"/>
            <a:ext cx="7688333" cy="571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 smtClean="0">
                <a:solidFill>
                  <a:srgbClr val="000000"/>
                </a:solidFill>
                <a:latin typeface="Verdana" pitchFamily="34" charset="0"/>
              </a:rPr>
              <a:t>Eşit İşe Eşit Ücret Durumu </a:t>
            </a:r>
          </a:p>
          <a:p>
            <a:pPr algn="ctr">
              <a:spcBef>
                <a:spcPct val="50000"/>
              </a:spcBef>
            </a:pPr>
            <a:r>
              <a:rPr lang="tr-TR" sz="874" dirty="0">
                <a:solidFill>
                  <a:srgbClr val="808080"/>
                </a:solidFill>
                <a:latin typeface="Verdana"/>
              </a:rPr>
              <a:t>Türkiye’de şu anda aynı işte çalışan kadın ve erkek sizce aynı ücreti alıyor mu? </a:t>
            </a: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3991513" y="6322309"/>
            <a:ext cx="768552" cy="19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680" dirty="0">
                <a:solidFill>
                  <a:srgbClr val="000000"/>
                </a:solidFill>
                <a:latin typeface="Verdana" pitchFamily="34" charset="0"/>
              </a:rPr>
              <a:t>Baz : 1000</a:t>
            </a:r>
          </a:p>
        </p:txBody>
      </p:sp>
      <p:graphicFrame>
        <p:nvGraphicFramePr>
          <p:cNvPr id="14" name="14 Grafik"/>
          <p:cNvGraphicFramePr/>
          <p:nvPr>
            <p:extLst>
              <p:ext uri="{D42A27DB-BD31-4B8C-83A1-F6EECF244321}">
                <p14:modId xmlns="" xmlns:p14="http://schemas.microsoft.com/office/powerpoint/2010/main" val="360450553"/>
              </p:ext>
            </p:extLst>
          </p:nvPr>
        </p:nvGraphicFramePr>
        <p:xfrm>
          <a:off x="2759478" y="2481613"/>
          <a:ext cx="3782404" cy="28261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/>
          </p:nvPr>
        </p:nvGraphicFramePr>
        <p:xfrm>
          <a:off x="7437656" y="2265600"/>
          <a:ext cx="3099323" cy="3655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6" name="Tablo 15"/>
          <p:cNvGraphicFramePr>
            <a:graphicFrameLocks noGrp="1"/>
          </p:cNvGraphicFramePr>
          <p:nvPr>
            <p:extLst/>
          </p:nvPr>
        </p:nvGraphicFramePr>
        <p:xfrm>
          <a:off x="7697536" y="6281927"/>
          <a:ext cx="1154231" cy="2166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5703"/>
                <a:gridCol w="323784"/>
                <a:gridCol w="384744"/>
              </a:tblGrid>
              <a:tr h="11098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600" u="none" strike="noStrike" dirty="0" smtClean="0">
                          <a:effectLst/>
                          <a:latin typeface="+mj-lt"/>
                        </a:rPr>
                        <a:t>Baz</a:t>
                      </a:r>
                      <a:endParaRPr lang="tr-TR" sz="600" b="1" i="0" u="none" strike="noStrike" dirty="0">
                        <a:effectLst/>
                        <a:latin typeface="+mj-lt"/>
                      </a:endParaRPr>
                    </a:p>
                  </a:txBody>
                  <a:tcPr marL="8431" marR="8431" marT="8431" marB="0" anchor="ctr"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600" b="0" i="0" u="none" strike="noStrike" dirty="0" smtClean="0">
                          <a:effectLst/>
                          <a:latin typeface="+mj-lt"/>
                        </a:rPr>
                        <a:t>Erkek</a:t>
                      </a:r>
                      <a:endParaRPr lang="tr-TR" sz="600" b="0" i="0" u="none" strike="noStrike" dirty="0">
                        <a:effectLst/>
                        <a:latin typeface="+mj-lt"/>
                      </a:endParaRPr>
                    </a:p>
                  </a:txBody>
                  <a:tcPr marL="8431" marR="8431" marT="8431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600" b="0" i="0" u="none" strike="noStrike" dirty="0" smtClean="0">
                          <a:effectLst/>
                          <a:latin typeface="+mj-lt"/>
                        </a:rPr>
                        <a:t>Kadın</a:t>
                      </a:r>
                      <a:r>
                        <a:rPr lang="tr-TR" sz="600" b="0" i="0" u="none" strike="noStrike" baseline="0" dirty="0" smtClean="0">
                          <a:effectLst/>
                          <a:latin typeface="+mj-lt"/>
                        </a:rPr>
                        <a:t> </a:t>
                      </a:r>
                      <a:endParaRPr lang="tr-TR" sz="600" b="0" i="0" u="none" strike="noStrike" dirty="0">
                        <a:effectLst/>
                        <a:latin typeface="+mj-lt"/>
                      </a:endParaRPr>
                    </a:p>
                  </a:txBody>
                  <a:tcPr marL="8431" marR="8431" marT="8431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5639">
                <a:tc vMerge="1">
                  <a:txBody>
                    <a:bodyPr/>
                    <a:lstStyle/>
                    <a:p>
                      <a:pPr algn="ctr" fontAlgn="b"/>
                      <a:endParaRPr lang="tr-TR" sz="1000" b="1" i="0" u="none" strike="noStrike" dirty="0">
                        <a:effectLst/>
                        <a:latin typeface="Arial Tur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600" b="0" i="0" u="none" strike="noStrike" dirty="0" smtClean="0">
                          <a:effectLst/>
                          <a:latin typeface="+mj-lt"/>
                        </a:rPr>
                        <a:t>498</a:t>
                      </a:r>
                      <a:endParaRPr lang="tr-TR" sz="600" b="0" i="0" u="none" strike="noStrike" dirty="0">
                        <a:effectLst/>
                        <a:latin typeface="+mj-lt"/>
                      </a:endParaRPr>
                    </a:p>
                  </a:txBody>
                  <a:tcPr marL="8431" marR="8431" marT="8431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600" b="0" i="0" u="none" strike="noStrike" dirty="0" smtClean="0">
                          <a:effectLst/>
                          <a:latin typeface="+mj-lt"/>
                        </a:rPr>
                        <a:t>502</a:t>
                      </a:r>
                      <a:endParaRPr lang="tr-TR" sz="600" b="0" i="0" u="none" strike="noStrike" dirty="0">
                        <a:effectLst/>
                        <a:latin typeface="+mj-lt"/>
                      </a:endParaRPr>
                    </a:p>
                  </a:txBody>
                  <a:tcPr marL="8431" marR="8431" marT="8431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" name="5 Metin kutusu"/>
          <p:cNvSpPr txBox="1"/>
          <p:nvPr/>
        </p:nvSpPr>
        <p:spPr>
          <a:xfrm>
            <a:off x="2553245" y="691244"/>
            <a:ext cx="7562056" cy="479091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Çalışma Hayatı</a:t>
            </a:r>
            <a:endParaRPr lang="tr-TR" sz="25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211790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  <p:sp>
        <p:nvSpPr>
          <p:cNvPr id="32" name="17 Metin kutusu"/>
          <p:cNvSpPr txBox="1"/>
          <p:nvPr/>
        </p:nvSpPr>
        <p:spPr>
          <a:xfrm>
            <a:off x="3186460" y="-15891"/>
            <a:ext cx="7491213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|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26</a:t>
            </a:r>
            <a:endParaRPr lang="tr-TR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2080079" y="1358891"/>
            <a:ext cx="7905456" cy="571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 smtClean="0">
                <a:solidFill>
                  <a:srgbClr val="000000"/>
                </a:solidFill>
                <a:latin typeface="Verdana" pitchFamily="34" charset="0"/>
              </a:rPr>
              <a:t>Eşit İşe Eşit Ücreti Destekleme</a:t>
            </a:r>
          </a:p>
          <a:p>
            <a:pPr algn="ctr">
              <a:spcBef>
                <a:spcPct val="50000"/>
              </a:spcBef>
            </a:pPr>
            <a:r>
              <a:rPr lang="tr-TR" sz="874" dirty="0" smtClean="0">
                <a:solidFill>
                  <a:srgbClr val="808080"/>
                </a:solidFill>
                <a:latin typeface="Verdana"/>
              </a:rPr>
              <a:t>Aynı </a:t>
            </a:r>
            <a:r>
              <a:rPr lang="tr-TR" sz="874" dirty="0">
                <a:solidFill>
                  <a:srgbClr val="808080"/>
                </a:solidFill>
                <a:latin typeface="Verdana"/>
              </a:rPr>
              <a:t>işte çalışan kadın ve erkek aynı ücreti almalıdır” ifadesine ne derece katıldığınızı karta bakarak belirtir misiniz? </a:t>
            </a:r>
          </a:p>
        </p:txBody>
      </p:sp>
      <p:graphicFrame>
        <p:nvGraphicFramePr>
          <p:cNvPr id="18" name="Tablo 15"/>
          <p:cNvGraphicFramePr>
            <a:graphicFrameLocks noGrp="1"/>
          </p:cNvGraphicFramePr>
          <p:nvPr>
            <p:extLst/>
          </p:nvPr>
        </p:nvGraphicFramePr>
        <p:xfrm>
          <a:off x="7150301" y="6187194"/>
          <a:ext cx="1156394" cy="2170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6538"/>
                <a:gridCol w="324391"/>
                <a:gridCol w="385465"/>
              </a:tblGrid>
              <a:tr h="111191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600" u="none" strike="noStrike" dirty="0" smtClean="0">
                          <a:effectLst/>
                          <a:latin typeface="+mj-lt"/>
                        </a:rPr>
                        <a:t>Baz</a:t>
                      </a:r>
                      <a:endParaRPr lang="tr-TR" sz="600" b="1" i="0" u="none" strike="noStrike" dirty="0">
                        <a:effectLst/>
                        <a:latin typeface="+mj-lt"/>
                      </a:endParaRPr>
                    </a:p>
                  </a:txBody>
                  <a:tcPr marL="8446" marR="8446" marT="8446" marB="0" anchor="ctr"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600" b="0" i="0" u="none" strike="noStrike" dirty="0" smtClean="0">
                          <a:effectLst/>
                          <a:latin typeface="+mj-lt"/>
                        </a:rPr>
                        <a:t>Erkek</a:t>
                      </a:r>
                      <a:endParaRPr lang="tr-TR" sz="600" b="0" i="0" u="none" strike="noStrike" dirty="0">
                        <a:effectLst/>
                        <a:latin typeface="+mj-lt"/>
                      </a:endParaRPr>
                    </a:p>
                  </a:txBody>
                  <a:tcPr marL="8446" marR="8446" marT="8446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600" b="0" i="0" u="none" strike="noStrike" dirty="0" smtClean="0">
                          <a:effectLst/>
                          <a:latin typeface="+mj-lt"/>
                        </a:rPr>
                        <a:t>Kadın</a:t>
                      </a:r>
                      <a:r>
                        <a:rPr lang="tr-TR" sz="600" b="0" i="0" u="none" strike="noStrike" baseline="0" dirty="0" smtClean="0">
                          <a:effectLst/>
                          <a:latin typeface="+mj-lt"/>
                        </a:rPr>
                        <a:t> </a:t>
                      </a:r>
                      <a:endParaRPr lang="tr-TR" sz="600" b="0" i="0" u="none" strike="noStrike" dirty="0">
                        <a:effectLst/>
                        <a:latin typeface="+mj-lt"/>
                      </a:endParaRPr>
                    </a:p>
                  </a:txBody>
                  <a:tcPr marL="8446" marR="8446" marT="8446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5837">
                <a:tc vMerge="1">
                  <a:txBody>
                    <a:bodyPr/>
                    <a:lstStyle/>
                    <a:p>
                      <a:pPr algn="ctr" fontAlgn="b"/>
                      <a:endParaRPr lang="tr-TR" sz="1000" b="1" i="0" u="none" strike="noStrike" dirty="0">
                        <a:effectLst/>
                        <a:latin typeface="Arial Tur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600" b="0" i="0" u="none" strike="noStrike" dirty="0" smtClean="0">
                          <a:effectLst/>
                          <a:latin typeface="+mj-lt"/>
                        </a:rPr>
                        <a:t>498</a:t>
                      </a:r>
                      <a:endParaRPr lang="tr-TR" sz="600" b="0" i="0" u="none" strike="noStrike" dirty="0">
                        <a:effectLst/>
                        <a:latin typeface="+mj-lt"/>
                      </a:endParaRPr>
                    </a:p>
                  </a:txBody>
                  <a:tcPr marL="8446" marR="8446" marT="8446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600" b="0" i="0" u="none" strike="noStrike" dirty="0" smtClean="0">
                          <a:effectLst/>
                          <a:latin typeface="+mj-lt"/>
                        </a:rPr>
                        <a:t>502</a:t>
                      </a:r>
                      <a:endParaRPr lang="tr-TR" sz="600" b="0" i="0" u="none" strike="noStrike" dirty="0">
                        <a:effectLst/>
                        <a:latin typeface="+mj-lt"/>
                      </a:endParaRPr>
                    </a:p>
                  </a:txBody>
                  <a:tcPr marL="8446" marR="8446" marT="8446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Object 8"/>
          <p:cNvGraphicFramePr>
            <a:graphicFrameLocks noChangeAspect="1"/>
          </p:cNvGraphicFramePr>
          <p:nvPr>
            <p:extLst/>
          </p:nvPr>
        </p:nvGraphicFramePr>
        <p:xfrm>
          <a:off x="5633158" y="2476467"/>
          <a:ext cx="3809475" cy="35159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7477124" y="2522102"/>
            <a:ext cx="2583328" cy="1279285"/>
          </a:xfrm>
          <a:prstGeom prst="rect">
            <a:avLst/>
          </a:prstGeom>
          <a:noFill/>
          <a:ln w="12700">
            <a:solidFill>
              <a:srgbClr val="008080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21" name="Rectangle 7"/>
          <p:cNvSpPr>
            <a:spLocks noChangeArrowheads="1"/>
          </p:cNvSpPr>
          <p:nvPr/>
        </p:nvSpPr>
        <p:spPr bwMode="auto">
          <a:xfrm>
            <a:off x="7477123" y="4493838"/>
            <a:ext cx="2583329" cy="1167413"/>
          </a:xfrm>
          <a:prstGeom prst="rect">
            <a:avLst/>
          </a:prstGeom>
          <a:noFill/>
          <a:ln w="12700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22" name="22 Metin kutusu"/>
          <p:cNvSpPr txBox="1"/>
          <p:nvPr/>
        </p:nvSpPr>
        <p:spPr>
          <a:xfrm>
            <a:off x="9060176" y="4989966"/>
            <a:ext cx="1076366" cy="24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1020" dirty="0">
                <a:solidFill>
                  <a:srgbClr val="FF0000"/>
                </a:solidFill>
                <a:latin typeface="Verdana"/>
              </a:rPr>
              <a:t>Kadın: %3,0</a:t>
            </a:r>
          </a:p>
        </p:txBody>
      </p:sp>
      <p:sp>
        <p:nvSpPr>
          <p:cNvPr id="23" name="29 Metin kutusu"/>
          <p:cNvSpPr txBox="1"/>
          <p:nvPr/>
        </p:nvSpPr>
        <p:spPr>
          <a:xfrm>
            <a:off x="7477124" y="2193148"/>
            <a:ext cx="2126075" cy="22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874" dirty="0">
                <a:solidFill>
                  <a:srgbClr val="00B050"/>
                </a:solidFill>
                <a:latin typeface="Verdana"/>
              </a:rPr>
              <a:t> </a:t>
            </a:r>
            <a:r>
              <a:rPr lang="tr-TR" sz="874" dirty="0">
                <a:solidFill>
                  <a:srgbClr val="FF0000"/>
                </a:solidFill>
                <a:latin typeface="Verdana"/>
              </a:rPr>
              <a:t>Net Katılma Skoru Kadın : 80,9</a:t>
            </a:r>
          </a:p>
        </p:txBody>
      </p:sp>
      <p:sp>
        <p:nvSpPr>
          <p:cNvPr id="24" name="29 Metin kutusu"/>
          <p:cNvSpPr txBox="1"/>
          <p:nvPr/>
        </p:nvSpPr>
        <p:spPr>
          <a:xfrm>
            <a:off x="7523209" y="2342064"/>
            <a:ext cx="2084003" cy="22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874" dirty="0">
                <a:solidFill>
                  <a:srgbClr val="4597A0"/>
                </a:solidFill>
                <a:latin typeface="Verdana"/>
              </a:rPr>
              <a:t>Net Katılma Skoru Erkek : 69,7</a:t>
            </a:r>
          </a:p>
        </p:txBody>
      </p:sp>
      <p:sp>
        <p:nvSpPr>
          <p:cNvPr id="25" name="16 Metin kutusu"/>
          <p:cNvSpPr txBox="1"/>
          <p:nvPr/>
        </p:nvSpPr>
        <p:spPr>
          <a:xfrm>
            <a:off x="9037123" y="3054444"/>
            <a:ext cx="1140178" cy="24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1020" dirty="0">
                <a:solidFill>
                  <a:srgbClr val="4597A0"/>
                </a:solidFill>
                <a:latin typeface="Verdana"/>
              </a:rPr>
              <a:t>Erkek: %78,1</a:t>
            </a:r>
            <a:endParaRPr lang="tr-TR" sz="1068" dirty="0">
              <a:solidFill>
                <a:srgbClr val="4597A0"/>
              </a:solidFill>
              <a:latin typeface="Verdana"/>
            </a:endParaRPr>
          </a:p>
        </p:txBody>
      </p:sp>
      <p:sp>
        <p:nvSpPr>
          <p:cNvPr id="26" name="18 Metin kutusu"/>
          <p:cNvSpPr txBox="1"/>
          <p:nvPr/>
        </p:nvSpPr>
        <p:spPr>
          <a:xfrm>
            <a:off x="9060175" y="4837954"/>
            <a:ext cx="1149316" cy="24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1020" dirty="0">
                <a:solidFill>
                  <a:srgbClr val="4597A0"/>
                </a:solidFill>
                <a:latin typeface="Verdana"/>
              </a:rPr>
              <a:t>Erkek: %8,4</a:t>
            </a:r>
          </a:p>
        </p:txBody>
      </p:sp>
      <p:sp>
        <p:nvSpPr>
          <p:cNvPr id="27" name="19 Metin kutusu"/>
          <p:cNvSpPr txBox="1"/>
          <p:nvPr/>
        </p:nvSpPr>
        <p:spPr>
          <a:xfrm>
            <a:off x="9037123" y="2912446"/>
            <a:ext cx="1140178" cy="24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1020" dirty="0">
                <a:solidFill>
                  <a:srgbClr val="FF0000"/>
                </a:solidFill>
                <a:latin typeface="Verdana"/>
              </a:rPr>
              <a:t>Kadın: %83,9</a:t>
            </a:r>
          </a:p>
        </p:txBody>
      </p:sp>
      <p:graphicFrame>
        <p:nvGraphicFramePr>
          <p:cNvPr id="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583268"/>
              </p:ext>
            </p:extLst>
          </p:nvPr>
        </p:nvGraphicFramePr>
        <p:xfrm>
          <a:off x="1964063" y="2362855"/>
          <a:ext cx="4018390" cy="36112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3" name="5 Metin kutusu"/>
          <p:cNvSpPr txBox="1"/>
          <p:nvPr/>
        </p:nvSpPr>
        <p:spPr>
          <a:xfrm>
            <a:off x="2553245" y="615868"/>
            <a:ext cx="7562056" cy="479091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Çalışma Hayatı</a:t>
            </a:r>
            <a:endParaRPr lang="tr-TR" sz="25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67799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178348" y="6894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  <p:sp>
        <p:nvSpPr>
          <p:cNvPr id="32" name="17 Metin kutusu"/>
          <p:cNvSpPr txBox="1"/>
          <p:nvPr/>
        </p:nvSpPr>
        <p:spPr>
          <a:xfrm>
            <a:off x="3186460" y="-15891"/>
            <a:ext cx="7491213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|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27</a:t>
            </a:r>
            <a:endParaRPr lang="tr-TR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16" name="14 Grafik"/>
          <p:cNvGraphicFramePr/>
          <p:nvPr>
            <p:extLst/>
          </p:nvPr>
        </p:nvGraphicFramePr>
        <p:xfrm>
          <a:off x="4266580" y="2288411"/>
          <a:ext cx="3799171" cy="31015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1661771" y="1465517"/>
            <a:ext cx="8437457" cy="571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 smtClean="0">
                <a:solidFill>
                  <a:srgbClr val="000000"/>
                </a:solidFill>
                <a:latin typeface="Verdana" pitchFamily="34" charset="0"/>
              </a:rPr>
              <a:t>Kadına Yönelik Şiddet Haberleri</a:t>
            </a:r>
          </a:p>
          <a:p>
            <a:pPr algn="ctr">
              <a:spcBef>
                <a:spcPct val="50000"/>
              </a:spcBef>
            </a:pPr>
            <a:r>
              <a:rPr lang="tr-TR" sz="874" dirty="0">
                <a:solidFill>
                  <a:srgbClr val="808080"/>
                </a:solidFill>
                <a:latin typeface="Verdana"/>
              </a:rPr>
              <a:t>Sizce şu anda Türkiye’de kadına yönelik şiddet haberleri artıyor mu? </a:t>
            </a: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4916305" y="6180067"/>
            <a:ext cx="843438" cy="19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680" dirty="0">
                <a:solidFill>
                  <a:srgbClr val="000000"/>
                </a:solidFill>
                <a:latin typeface="Verdana" pitchFamily="34" charset="0"/>
              </a:rPr>
              <a:t>Baz : 1000</a:t>
            </a:r>
          </a:p>
        </p:txBody>
      </p:sp>
      <p:sp>
        <p:nvSpPr>
          <p:cNvPr id="10" name="5 Metin kutusu"/>
          <p:cNvSpPr txBox="1"/>
          <p:nvPr/>
        </p:nvSpPr>
        <p:spPr>
          <a:xfrm>
            <a:off x="2099471" y="603939"/>
            <a:ext cx="7562056" cy="479091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Medyada Şiddet</a:t>
            </a:r>
            <a:endParaRPr lang="tr-TR" sz="25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933030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  <p:sp>
        <p:nvSpPr>
          <p:cNvPr id="32" name="17 Metin kutusu"/>
          <p:cNvSpPr txBox="1"/>
          <p:nvPr/>
        </p:nvSpPr>
        <p:spPr>
          <a:xfrm>
            <a:off x="3186460" y="-15891"/>
            <a:ext cx="7491213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|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28</a:t>
            </a:r>
            <a:endParaRPr lang="tr-TR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2008936" y="1365554"/>
            <a:ext cx="8298683" cy="571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 smtClean="0">
                <a:solidFill>
                  <a:srgbClr val="000000"/>
                </a:solidFill>
                <a:latin typeface="Verdana" pitchFamily="34" charset="0"/>
              </a:rPr>
              <a:t>Medyanın Şiddet Engelleyici Tutumu</a:t>
            </a:r>
          </a:p>
          <a:p>
            <a:pPr lvl="0" algn="ctr">
              <a:spcBef>
                <a:spcPct val="50000"/>
              </a:spcBef>
            </a:pPr>
            <a:r>
              <a:rPr lang="tr-TR" sz="874" dirty="0" smtClean="0">
                <a:solidFill>
                  <a:srgbClr val="808080"/>
                </a:solidFill>
                <a:latin typeface="Verdana"/>
              </a:rPr>
              <a:t>Medya</a:t>
            </a:r>
            <a:r>
              <a:rPr lang="tr-TR" sz="874" dirty="0">
                <a:solidFill>
                  <a:srgbClr val="808080"/>
                </a:solidFill>
                <a:latin typeface="Verdana"/>
              </a:rPr>
              <a:t>, kadına yönelik şiddeti engelleyici bir tutum alıyor” ifadesine katılma derecenizi karta bakarak yanıtlayınız.  </a:t>
            </a:r>
          </a:p>
        </p:txBody>
      </p:sp>
      <p:graphicFrame>
        <p:nvGraphicFramePr>
          <p:cNvPr id="12" name="Object 4"/>
          <p:cNvGraphicFramePr>
            <a:graphicFrameLocks noChangeAspect="1"/>
          </p:cNvGraphicFramePr>
          <p:nvPr>
            <p:extLst/>
          </p:nvPr>
        </p:nvGraphicFramePr>
        <p:xfrm>
          <a:off x="986184" y="2089568"/>
          <a:ext cx="4401674" cy="3955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2725307" y="2098323"/>
            <a:ext cx="2515146" cy="1499008"/>
          </a:xfrm>
          <a:prstGeom prst="rect">
            <a:avLst/>
          </a:prstGeom>
          <a:noFill/>
          <a:ln w="12700">
            <a:solidFill>
              <a:srgbClr val="008080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2725307" y="4364746"/>
            <a:ext cx="2515147" cy="1512520"/>
          </a:xfrm>
          <a:prstGeom prst="rect">
            <a:avLst/>
          </a:prstGeom>
          <a:noFill/>
          <a:ln w="12700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15" name="21 Dikdörtgen"/>
          <p:cNvSpPr/>
          <p:nvPr/>
        </p:nvSpPr>
        <p:spPr>
          <a:xfrm>
            <a:off x="2634680" y="1869266"/>
            <a:ext cx="1980029" cy="2492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020" dirty="0">
                <a:solidFill>
                  <a:srgbClr val="000000"/>
                </a:solidFill>
                <a:latin typeface="Verdana"/>
              </a:rPr>
              <a:t>Net Katılma Skoru: % 19,2</a:t>
            </a:r>
          </a:p>
        </p:txBody>
      </p:sp>
      <p:sp>
        <p:nvSpPr>
          <p:cNvPr id="19" name="46 Metin kutusu"/>
          <p:cNvSpPr txBox="1"/>
          <p:nvPr/>
        </p:nvSpPr>
        <p:spPr>
          <a:xfrm>
            <a:off x="4180358" y="2730152"/>
            <a:ext cx="980429" cy="328836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 wrap="square" rtlCol="0">
            <a:spAutoFit/>
          </a:bodyPr>
          <a:lstStyle/>
          <a:p>
            <a:pPr algn="r"/>
            <a:r>
              <a:rPr lang="tr-TR" sz="1554" dirty="0">
                <a:solidFill>
                  <a:srgbClr val="008080"/>
                </a:solidFill>
                <a:latin typeface="Verdana"/>
              </a:rPr>
              <a:t>%43,0</a:t>
            </a:r>
          </a:p>
        </p:txBody>
      </p:sp>
      <p:sp>
        <p:nvSpPr>
          <p:cNvPr id="20" name="47 Metin kutusu"/>
          <p:cNvSpPr txBox="1"/>
          <p:nvPr/>
        </p:nvSpPr>
        <p:spPr>
          <a:xfrm>
            <a:off x="4180358" y="4989270"/>
            <a:ext cx="966173" cy="328836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 wrap="square" rtlCol="0">
            <a:spAutoFit/>
          </a:bodyPr>
          <a:lstStyle/>
          <a:p>
            <a:pPr algn="r"/>
            <a:r>
              <a:rPr lang="tr-TR" sz="1554" dirty="0">
                <a:solidFill>
                  <a:srgbClr val="FF0000"/>
                </a:solidFill>
                <a:latin typeface="Verdana"/>
              </a:rPr>
              <a:t>%23,8</a:t>
            </a:r>
          </a:p>
        </p:txBody>
      </p:sp>
      <p:graphicFrame>
        <p:nvGraphicFramePr>
          <p:cNvPr id="21" name="Tablo 12"/>
          <p:cNvGraphicFramePr>
            <a:graphicFrameLocks noGrp="1"/>
          </p:cNvGraphicFramePr>
          <p:nvPr>
            <p:extLst/>
          </p:nvPr>
        </p:nvGraphicFramePr>
        <p:xfrm>
          <a:off x="4604804" y="6177080"/>
          <a:ext cx="1266696" cy="2377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9131"/>
                <a:gridCol w="355333"/>
                <a:gridCol w="422232"/>
              </a:tblGrid>
              <a:tr h="12179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 dirty="0" smtClean="0">
                          <a:effectLst/>
                          <a:latin typeface="+mj-lt"/>
                        </a:rPr>
                        <a:t>Baz</a:t>
                      </a:r>
                      <a:endParaRPr lang="tr-TR" sz="700" b="1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ctr"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Erkek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Kadın</a:t>
                      </a:r>
                      <a:r>
                        <a:rPr lang="tr-TR" sz="700" b="0" i="0" u="none" strike="noStrike" baseline="0" dirty="0" smtClean="0">
                          <a:effectLst/>
                          <a:latin typeface="+mj-lt"/>
                        </a:rPr>
                        <a:t> 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2869">
                <a:tc vMerge="1">
                  <a:txBody>
                    <a:bodyPr/>
                    <a:lstStyle/>
                    <a:p>
                      <a:pPr algn="ctr" fontAlgn="b"/>
                      <a:endParaRPr lang="tr-TR" sz="1000" b="1" i="0" u="none" strike="noStrike" dirty="0">
                        <a:effectLst/>
                        <a:latin typeface="Arial Tur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498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502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2" name="Object 8"/>
          <p:cNvGraphicFramePr>
            <a:graphicFrameLocks noChangeAspect="1"/>
          </p:cNvGraphicFramePr>
          <p:nvPr>
            <p:extLst/>
          </p:nvPr>
        </p:nvGraphicFramePr>
        <p:xfrm>
          <a:off x="4875817" y="2228925"/>
          <a:ext cx="4172832" cy="38845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6889035" y="2262555"/>
            <a:ext cx="2829732" cy="1401306"/>
          </a:xfrm>
          <a:prstGeom prst="rect">
            <a:avLst/>
          </a:prstGeom>
          <a:noFill/>
          <a:ln w="12700">
            <a:solidFill>
              <a:srgbClr val="008080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6889033" y="4312575"/>
            <a:ext cx="2829734" cy="1278764"/>
          </a:xfrm>
          <a:prstGeom prst="rect">
            <a:avLst/>
          </a:prstGeom>
          <a:noFill/>
          <a:ln w="12700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25" name="22 Metin kutusu"/>
          <p:cNvSpPr txBox="1"/>
          <p:nvPr/>
        </p:nvSpPr>
        <p:spPr>
          <a:xfrm>
            <a:off x="8629470" y="4313128"/>
            <a:ext cx="1179031" cy="24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1020" dirty="0">
                <a:solidFill>
                  <a:srgbClr val="FF0000"/>
                </a:solidFill>
                <a:latin typeface="Verdana"/>
              </a:rPr>
              <a:t>Kadın: %24,7</a:t>
            </a:r>
          </a:p>
        </p:txBody>
      </p:sp>
      <p:sp>
        <p:nvSpPr>
          <p:cNvPr id="26" name="29 Metin kutusu"/>
          <p:cNvSpPr txBox="1"/>
          <p:nvPr/>
        </p:nvSpPr>
        <p:spPr>
          <a:xfrm>
            <a:off x="6775876" y="1888178"/>
            <a:ext cx="2328865" cy="22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874" dirty="0">
                <a:solidFill>
                  <a:srgbClr val="00B050"/>
                </a:solidFill>
                <a:latin typeface="Verdana"/>
              </a:rPr>
              <a:t> </a:t>
            </a:r>
            <a:r>
              <a:rPr lang="tr-TR" sz="874" dirty="0">
                <a:solidFill>
                  <a:srgbClr val="FF0000"/>
                </a:solidFill>
                <a:latin typeface="Verdana"/>
              </a:rPr>
              <a:t>Net Katılma Skoru Kadın : 13,8</a:t>
            </a:r>
          </a:p>
        </p:txBody>
      </p:sp>
      <p:sp>
        <p:nvSpPr>
          <p:cNvPr id="27" name="29 Metin kutusu"/>
          <p:cNvSpPr txBox="1"/>
          <p:nvPr/>
        </p:nvSpPr>
        <p:spPr>
          <a:xfrm>
            <a:off x="6814177" y="2038414"/>
            <a:ext cx="2282780" cy="22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874" dirty="0">
                <a:solidFill>
                  <a:srgbClr val="4597A0"/>
                </a:solidFill>
                <a:latin typeface="Verdana"/>
              </a:rPr>
              <a:t>Net Katılma Skoru Erkek : 24,7</a:t>
            </a:r>
          </a:p>
        </p:txBody>
      </p:sp>
      <p:sp>
        <p:nvSpPr>
          <p:cNvPr id="28" name="16 Metin kutusu"/>
          <p:cNvSpPr txBox="1"/>
          <p:nvPr/>
        </p:nvSpPr>
        <p:spPr>
          <a:xfrm>
            <a:off x="8544696" y="2299571"/>
            <a:ext cx="1248930" cy="24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1020" dirty="0">
                <a:solidFill>
                  <a:srgbClr val="4597A0"/>
                </a:solidFill>
                <a:latin typeface="Verdana"/>
              </a:rPr>
              <a:t>Erkek: %47,6</a:t>
            </a:r>
            <a:endParaRPr lang="tr-TR" sz="1068" dirty="0">
              <a:solidFill>
                <a:srgbClr val="4597A0"/>
              </a:solidFill>
              <a:latin typeface="Verdana"/>
            </a:endParaRPr>
          </a:p>
        </p:txBody>
      </p:sp>
      <p:sp>
        <p:nvSpPr>
          <p:cNvPr id="29" name="19 Metin kutusu"/>
          <p:cNvSpPr txBox="1"/>
          <p:nvPr/>
        </p:nvSpPr>
        <p:spPr>
          <a:xfrm>
            <a:off x="8538537" y="2459836"/>
            <a:ext cx="1248930" cy="24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1020" dirty="0">
                <a:solidFill>
                  <a:srgbClr val="FF0000"/>
                </a:solidFill>
                <a:latin typeface="Verdana"/>
              </a:rPr>
              <a:t>Kadın: %38,5</a:t>
            </a:r>
          </a:p>
        </p:txBody>
      </p:sp>
      <p:sp>
        <p:nvSpPr>
          <p:cNvPr id="52" name="18 Metin kutusu"/>
          <p:cNvSpPr txBox="1"/>
          <p:nvPr/>
        </p:nvSpPr>
        <p:spPr>
          <a:xfrm>
            <a:off x="8629470" y="4440179"/>
            <a:ext cx="1258940" cy="24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1020" dirty="0">
                <a:solidFill>
                  <a:srgbClr val="4597A0"/>
                </a:solidFill>
                <a:latin typeface="Verdana"/>
              </a:rPr>
              <a:t>Erkek: %22,9</a:t>
            </a:r>
          </a:p>
        </p:txBody>
      </p:sp>
      <p:sp>
        <p:nvSpPr>
          <p:cNvPr id="35" name="5 Metin kutusu"/>
          <p:cNvSpPr txBox="1"/>
          <p:nvPr/>
        </p:nvSpPr>
        <p:spPr>
          <a:xfrm>
            <a:off x="2553245" y="615868"/>
            <a:ext cx="7562056" cy="479091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Medyada Şiddet</a:t>
            </a:r>
            <a:endParaRPr lang="tr-TR" sz="25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098211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  <p:sp>
        <p:nvSpPr>
          <p:cNvPr id="31" name="5 Metin kutusu"/>
          <p:cNvSpPr txBox="1"/>
          <p:nvPr/>
        </p:nvSpPr>
        <p:spPr>
          <a:xfrm>
            <a:off x="2723972" y="660556"/>
            <a:ext cx="7490048" cy="863812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Kadın Politikaları</a:t>
            </a:r>
          </a:p>
          <a:p>
            <a:pPr algn="ctr"/>
            <a:endParaRPr lang="tr-TR" sz="25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2" name="17 Metin kutusu"/>
          <p:cNvSpPr txBox="1"/>
          <p:nvPr/>
        </p:nvSpPr>
        <p:spPr>
          <a:xfrm>
            <a:off x="3186460" y="-15891"/>
            <a:ext cx="7491213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|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29</a:t>
            </a:r>
            <a:endParaRPr lang="tr-TR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2279090" y="1429941"/>
            <a:ext cx="7934930" cy="705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 smtClean="0">
                <a:solidFill>
                  <a:srgbClr val="000000"/>
                </a:solidFill>
                <a:latin typeface="Verdana" pitchFamily="34" charset="0"/>
              </a:rPr>
              <a:t>Siyasal Partilerin Kadın Politikalarının Seçime Etkisi</a:t>
            </a:r>
          </a:p>
          <a:p>
            <a:pPr algn="ctr">
              <a:spcBef>
                <a:spcPct val="50000"/>
              </a:spcBef>
            </a:pPr>
            <a:r>
              <a:rPr lang="tr-TR" sz="874" dirty="0">
                <a:solidFill>
                  <a:srgbClr val="808080"/>
                </a:solidFill>
                <a:latin typeface="Verdana"/>
              </a:rPr>
              <a:t>Siyasal partilerin kadınlara yönelik politikalarının oy vermeniz üzerinde etkisi var mıdır? Lütfen karta bakarak 1 ile 5 arasında (1 Kesinlikle etkilemez, 5 Kesinlikle etkiler) cevaplayınız.</a:t>
            </a:r>
          </a:p>
        </p:txBody>
      </p:sp>
      <p:graphicFrame>
        <p:nvGraphicFramePr>
          <p:cNvPr id="14" name="Object 4"/>
          <p:cNvGraphicFramePr>
            <a:graphicFrameLocks noChangeAspect="1"/>
          </p:cNvGraphicFramePr>
          <p:nvPr>
            <p:extLst/>
          </p:nvPr>
        </p:nvGraphicFramePr>
        <p:xfrm>
          <a:off x="1733558" y="2420258"/>
          <a:ext cx="4208737" cy="3782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3401014" y="2412933"/>
            <a:ext cx="2404901" cy="1433303"/>
          </a:xfrm>
          <a:prstGeom prst="rect">
            <a:avLst/>
          </a:prstGeom>
          <a:noFill/>
          <a:ln w="12700">
            <a:solidFill>
              <a:srgbClr val="008080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3401014" y="4647918"/>
            <a:ext cx="2404902" cy="1446223"/>
          </a:xfrm>
          <a:prstGeom prst="rect">
            <a:avLst/>
          </a:prstGeom>
          <a:noFill/>
          <a:ln w="12700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20" name="21 Dikdörtgen"/>
          <p:cNvSpPr/>
          <p:nvPr/>
        </p:nvSpPr>
        <p:spPr>
          <a:xfrm>
            <a:off x="3279216" y="2152439"/>
            <a:ext cx="1654132" cy="40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20" dirty="0">
                <a:solidFill>
                  <a:srgbClr val="000000"/>
                </a:solidFill>
                <a:latin typeface="Verdana"/>
              </a:rPr>
              <a:t>Net Etki Skoru: % 51,6</a:t>
            </a:r>
          </a:p>
        </p:txBody>
      </p:sp>
      <p:sp>
        <p:nvSpPr>
          <p:cNvPr id="21" name="46 Metin kutusu"/>
          <p:cNvSpPr txBox="1"/>
          <p:nvPr/>
        </p:nvSpPr>
        <p:spPr>
          <a:xfrm>
            <a:off x="4824894" y="3013323"/>
            <a:ext cx="937454" cy="331501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 wrap="square" rtlCol="0">
            <a:spAutoFit/>
          </a:bodyPr>
          <a:lstStyle/>
          <a:p>
            <a:pPr algn="r"/>
            <a:r>
              <a:rPr lang="tr-TR" sz="1554" dirty="0">
                <a:solidFill>
                  <a:srgbClr val="008080"/>
                </a:solidFill>
                <a:latin typeface="Verdana"/>
              </a:rPr>
              <a:t>%61,4</a:t>
            </a:r>
          </a:p>
        </p:txBody>
      </p:sp>
      <p:sp>
        <p:nvSpPr>
          <p:cNvPr id="22" name="47 Metin kutusu"/>
          <p:cNvSpPr txBox="1"/>
          <p:nvPr/>
        </p:nvSpPr>
        <p:spPr>
          <a:xfrm>
            <a:off x="4824893" y="5272442"/>
            <a:ext cx="923823" cy="331501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 wrap="square" rtlCol="0">
            <a:spAutoFit/>
          </a:bodyPr>
          <a:lstStyle/>
          <a:p>
            <a:pPr algn="r"/>
            <a:r>
              <a:rPr lang="tr-TR" sz="1554" dirty="0">
                <a:solidFill>
                  <a:srgbClr val="FF0000"/>
                </a:solidFill>
                <a:latin typeface="Verdana"/>
              </a:rPr>
              <a:t>%9,8</a:t>
            </a:r>
          </a:p>
        </p:txBody>
      </p:sp>
      <p:graphicFrame>
        <p:nvGraphicFramePr>
          <p:cNvPr id="23" name="Object 8"/>
          <p:cNvGraphicFramePr>
            <a:graphicFrameLocks noChangeAspect="1"/>
          </p:cNvGraphicFramePr>
          <p:nvPr>
            <p:extLst/>
          </p:nvPr>
        </p:nvGraphicFramePr>
        <p:xfrm>
          <a:off x="5490752" y="2432838"/>
          <a:ext cx="3989926" cy="3714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7503970" y="2466469"/>
            <a:ext cx="2705698" cy="1339883"/>
          </a:xfrm>
          <a:prstGeom prst="rect">
            <a:avLst/>
          </a:prstGeom>
          <a:noFill/>
          <a:ln w="12700">
            <a:solidFill>
              <a:srgbClr val="008080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25" name="Rectangle 7"/>
          <p:cNvSpPr>
            <a:spLocks noChangeArrowheads="1"/>
          </p:cNvSpPr>
          <p:nvPr/>
        </p:nvSpPr>
        <p:spPr bwMode="auto">
          <a:xfrm>
            <a:off x="7503968" y="4516489"/>
            <a:ext cx="2705699" cy="1222712"/>
          </a:xfrm>
          <a:prstGeom prst="rect">
            <a:avLst/>
          </a:prstGeom>
          <a:noFill/>
          <a:ln w="12700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26" name="22 Metin kutusu"/>
          <p:cNvSpPr txBox="1"/>
          <p:nvPr/>
        </p:nvSpPr>
        <p:spPr>
          <a:xfrm>
            <a:off x="9244405" y="4684300"/>
            <a:ext cx="1127351" cy="24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1020" dirty="0">
                <a:solidFill>
                  <a:srgbClr val="FF0000"/>
                </a:solidFill>
                <a:latin typeface="Verdana"/>
              </a:rPr>
              <a:t>Kadın: %8,0</a:t>
            </a:r>
          </a:p>
        </p:txBody>
      </p:sp>
      <p:sp>
        <p:nvSpPr>
          <p:cNvPr id="27" name="29 Metin kutusu"/>
          <p:cNvSpPr txBox="1"/>
          <p:nvPr/>
        </p:nvSpPr>
        <p:spPr>
          <a:xfrm>
            <a:off x="7390811" y="2092092"/>
            <a:ext cx="2226785" cy="22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874" dirty="0">
                <a:solidFill>
                  <a:srgbClr val="00B050"/>
                </a:solidFill>
                <a:latin typeface="Verdana"/>
              </a:rPr>
              <a:t> </a:t>
            </a:r>
            <a:r>
              <a:rPr lang="tr-TR" sz="874" dirty="0">
                <a:solidFill>
                  <a:srgbClr val="FF0000"/>
                </a:solidFill>
                <a:latin typeface="Verdana"/>
              </a:rPr>
              <a:t>Net Etki Skoru Kadın : 57,1</a:t>
            </a:r>
          </a:p>
        </p:txBody>
      </p:sp>
      <p:sp>
        <p:nvSpPr>
          <p:cNvPr id="28" name="29 Metin kutusu"/>
          <p:cNvSpPr txBox="1"/>
          <p:nvPr/>
        </p:nvSpPr>
        <p:spPr>
          <a:xfrm>
            <a:off x="7429112" y="2242328"/>
            <a:ext cx="2182720" cy="22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874" dirty="0">
                <a:solidFill>
                  <a:srgbClr val="4597A0"/>
                </a:solidFill>
                <a:latin typeface="Verdana"/>
              </a:rPr>
              <a:t>Net Etki Skoru Erkek : 46,1</a:t>
            </a:r>
          </a:p>
        </p:txBody>
      </p:sp>
      <p:sp>
        <p:nvSpPr>
          <p:cNvPr id="35" name="16 Metin kutusu"/>
          <p:cNvSpPr txBox="1"/>
          <p:nvPr/>
        </p:nvSpPr>
        <p:spPr>
          <a:xfrm>
            <a:off x="9174506" y="2581521"/>
            <a:ext cx="1194186" cy="24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1020" dirty="0">
                <a:solidFill>
                  <a:srgbClr val="4597A0"/>
                </a:solidFill>
                <a:latin typeface="Verdana"/>
              </a:rPr>
              <a:t>Erkek: %57,7</a:t>
            </a:r>
            <a:endParaRPr lang="tr-TR" sz="1068" dirty="0">
              <a:solidFill>
                <a:srgbClr val="4597A0"/>
              </a:solidFill>
              <a:latin typeface="Verdana"/>
            </a:endParaRPr>
          </a:p>
        </p:txBody>
      </p:sp>
      <p:sp>
        <p:nvSpPr>
          <p:cNvPr id="37" name="18 Metin kutusu"/>
          <p:cNvSpPr txBox="1"/>
          <p:nvPr/>
        </p:nvSpPr>
        <p:spPr>
          <a:xfrm>
            <a:off x="9244404" y="4542303"/>
            <a:ext cx="1203757" cy="24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1020" dirty="0">
                <a:solidFill>
                  <a:srgbClr val="4597A0"/>
                </a:solidFill>
                <a:latin typeface="Verdana"/>
              </a:rPr>
              <a:t>Erkek: %11,6</a:t>
            </a:r>
          </a:p>
        </p:txBody>
      </p:sp>
      <p:sp>
        <p:nvSpPr>
          <p:cNvPr id="38" name="19 Metin kutusu"/>
          <p:cNvSpPr txBox="1"/>
          <p:nvPr/>
        </p:nvSpPr>
        <p:spPr>
          <a:xfrm>
            <a:off x="9174506" y="2439523"/>
            <a:ext cx="1194186" cy="24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1020" dirty="0">
                <a:solidFill>
                  <a:srgbClr val="FF0000"/>
                </a:solidFill>
                <a:latin typeface="Verdana"/>
              </a:rPr>
              <a:t>Kadın: %65,1</a:t>
            </a:r>
          </a:p>
        </p:txBody>
      </p:sp>
      <p:graphicFrame>
        <p:nvGraphicFramePr>
          <p:cNvPr id="40" name="Tablo 30"/>
          <p:cNvGraphicFramePr>
            <a:graphicFrameLocks noGrp="1"/>
          </p:cNvGraphicFramePr>
          <p:nvPr>
            <p:extLst/>
          </p:nvPr>
        </p:nvGraphicFramePr>
        <p:xfrm>
          <a:off x="6898381" y="6156781"/>
          <a:ext cx="1211173" cy="2319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7691"/>
                <a:gridCol w="339758"/>
                <a:gridCol w="403724"/>
              </a:tblGrid>
              <a:tr h="116458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 dirty="0" smtClean="0">
                          <a:effectLst/>
                          <a:latin typeface="+mj-lt"/>
                        </a:rPr>
                        <a:t>Baz</a:t>
                      </a:r>
                      <a:endParaRPr lang="tr-TR" sz="700" b="1" i="0" u="none" strike="noStrike" dirty="0">
                        <a:effectLst/>
                        <a:latin typeface="+mj-lt"/>
                      </a:endParaRPr>
                    </a:p>
                  </a:txBody>
                  <a:tcPr marL="8846" marR="8846" marT="8846" marB="0" anchor="ctr"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Erkek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8846" marR="8846" marT="8846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Kadın</a:t>
                      </a:r>
                      <a:r>
                        <a:rPr lang="tr-TR" sz="700" b="0" i="0" u="none" strike="noStrike" baseline="0" dirty="0" smtClean="0">
                          <a:effectLst/>
                          <a:latin typeface="+mj-lt"/>
                        </a:rPr>
                        <a:t> 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8846" marR="8846" marT="8846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0850">
                <a:tc vMerge="1">
                  <a:txBody>
                    <a:bodyPr/>
                    <a:lstStyle/>
                    <a:p>
                      <a:pPr algn="ctr" fontAlgn="b"/>
                      <a:endParaRPr lang="tr-TR" sz="1000" b="1" i="0" u="none" strike="noStrike" dirty="0">
                        <a:effectLst/>
                        <a:latin typeface="Arial Tur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498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8846" marR="8846" marT="8846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502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8846" marR="8846" marT="8846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1" name="Text Box 4"/>
          <p:cNvSpPr txBox="1">
            <a:spLocks noChangeArrowheads="1"/>
          </p:cNvSpPr>
          <p:nvPr/>
        </p:nvSpPr>
        <p:spPr bwMode="auto">
          <a:xfrm>
            <a:off x="2997780" y="6328225"/>
            <a:ext cx="806468" cy="19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680" dirty="0">
                <a:solidFill>
                  <a:srgbClr val="000000"/>
                </a:solidFill>
                <a:latin typeface="Verdana" pitchFamily="34" charset="0"/>
              </a:rPr>
              <a:t>Baz : 1000</a:t>
            </a:r>
          </a:p>
        </p:txBody>
      </p:sp>
    </p:spTree>
    <p:extLst>
      <p:ext uri="{BB962C8B-B14F-4D97-AF65-F5344CB8AC3E}">
        <p14:creationId xmlns="" xmlns:p14="http://schemas.microsoft.com/office/powerpoint/2010/main" val="4617772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Rectangle 73"/>
          <p:cNvSpPr>
            <a:spLocks noChangeArrowheads="1"/>
          </p:cNvSpPr>
          <p:nvPr/>
        </p:nvSpPr>
        <p:spPr bwMode="auto">
          <a:xfrm>
            <a:off x="234136" y="1371646"/>
            <a:ext cx="1597737" cy="589391"/>
          </a:xfrm>
          <a:prstGeom prst="rect">
            <a:avLst/>
          </a:prstGeom>
          <a:solidFill>
            <a:schemeClr val="accent2"/>
          </a:solidFill>
          <a:ln w="9525" algn="ctr">
            <a:noFill/>
            <a:miter lim="800000"/>
            <a:headEnd/>
            <a:tailEnd/>
          </a:ln>
        </p:spPr>
        <p:txBody>
          <a:bodyPr wrap="none" lIns="93458" tIns="46729" rIns="93458" bIns="46729" anchor="ctr"/>
          <a:lstStyle/>
          <a:p>
            <a:pPr algn="ctr" defTabSz="934582" fontAlgn="auto">
              <a:spcBef>
                <a:spcPct val="10000"/>
              </a:spcBef>
              <a:spcAft>
                <a:spcPts val="0"/>
              </a:spcAft>
              <a:defRPr/>
            </a:pPr>
            <a:r>
              <a:rPr lang="tr-TR" sz="1600" b="1" kern="0" dirty="0" smtClean="0">
                <a:latin typeface="Verdana"/>
                <a:cs typeface="Arial" charset="0"/>
              </a:rPr>
              <a:t>AMAÇ</a:t>
            </a:r>
            <a:endParaRPr lang="tr-TR" sz="1600" b="1" kern="0" dirty="0">
              <a:latin typeface="Verdana"/>
              <a:cs typeface="Arial" charset="0"/>
            </a:endParaRPr>
          </a:p>
        </p:txBody>
      </p:sp>
      <p:sp>
        <p:nvSpPr>
          <p:cNvPr id="19" name="Rectangle 74"/>
          <p:cNvSpPr>
            <a:spLocks noChangeArrowheads="1"/>
          </p:cNvSpPr>
          <p:nvPr/>
        </p:nvSpPr>
        <p:spPr bwMode="auto">
          <a:xfrm>
            <a:off x="234136" y="2148927"/>
            <a:ext cx="1597737" cy="730608"/>
          </a:xfrm>
          <a:prstGeom prst="rect">
            <a:avLst/>
          </a:prstGeom>
          <a:solidFill>
            <a:schemeClr val="accent2"/>
          </a:solidFill>
          <a:ln w="9525" algn="ctr">
            <a:noFill/>
            <a:miter lim="800000"/>
            <a:headEnd/>
            <a:tailEnd/>
          </a:ln>
        </p:spPr>
        <p:txBody>
          <a:bodyPr wrap="none" lIns="93458" tIns="46729" rIns="93458" bIns="46729" anchor="ctr"/>
          <a:lstStyle/>
          <a:p>
            <a:pPr algn="ctr" defTabSz="934582" fontAlgn="auto">
              <a:spcBef>
                <a:spcPct val="10000"/>
              </a:spcBef>
              <a:spcAft>
                <a:spcPts val="0"/>
              </a:spcAft>
              <a:defRPr/>
            </a:pPr>
            <a:r>
              <a:rPr lang="tr-TR" sz="1600" b="1" kern="0" dirty="0" smtClean="0">
                <a:latin typeface="Verdana"/>
                <a:cs typeface="Arial" charset="0"/>
              </a:rPr>
              <a:t>YÖNTEM</a:t>
            </a:r>
            <a:endParaRPr lang="tr-TR" sz="1600" b="1" kern="0" dirty="0">
              <a:latin typeface="Verdana"/>
              <a:cs typeface="Arial" charset="0"/>
            </a:endParaRPr>
          </a:p>
        </p:txBody>
      </p:sp>
      <p:sp>
        <p:nvSpPr>
          <p:cNvPr id="20" name="Rectangle 75"/>
          <p:cNvSpPr>
            <a:spLocks noChangeArrowheads="1"/>
          </p:cNvSpPr>
          <p:nvPr/>
        </p:nvSpPr>
        <p:spPr bwMode="auto">
          <a:xfrm>
            <a:off x="234136" y="3010493"/>
            <a:ext cx="1597737" cy="2009874"/>
          </a:xfrm>
          <a:prstGeom prst="rect">
            <a:avLst/>
          </a:prstGeom>
          <a:solidFill>
            <a:schemeClr val="accent2"/>
          </a:solidFill>
          <a:ln w="9525" algn="ctr">
            <a:noFill/>
            <a:miter lim="800000"/>
            <a:headEnd/>
            <a:tailEnd/>
          </a:ln>
        </p:spPr>
        <p:txBody>
          <a:bodyPr wrap="none" lIns="93458" tIns="46729" rIns="93458" bIns="46729" anchor="ctr"/>
          <a:lstStyle/>
          <a:p>
            <a:pPr algn="ctr" defTabSz="934582" fontAlgn="auto">
              <a:spcBef>
                <a:spcPct val="10000"/>
              </a:spcBef>
              <a:spcAft>
                <a:spcPts val="0"/>
              </a:spcAft>
              <a:defRPr/>
            </a:pPr>
            <a:r>
              <a:rPr lang="tr-TR" sz="1600" b="1" kern="0" dirty="0" smtClean="0">
                <a:latin typeface="Verdana"/>
                <a:cs typeface="Arial" charset="0"/>
              </a:rPr>
              <a:t>ÖRNEKLEM</a:t>
            </a:r>
            <a:endParaRPr lang="tr-TR" sz="1600" b="1" kern="0" dirty="0">
              <a:latin typeface="Verdana"/>
              <a:cs typeface="Arial" charset="0"/>
            </a:endParaRPr>
          </a:p>
        </p:txBody>
      </p:sp>
      <p:sp>
        <p:nvSpPr>
          <p:cNvPr id="22" name="Rectangle 79"/>
          <p:cNvSpPr>
            <a:spLocks noChangeArrowheads="1"/>
          </p:cNvSpPr>
          <p:nvPr/>
        </p:nvSpPr>
        <p:spPr bwMode="auto">
          <a:xfrm>
            <a:off x="2178348" y="2148927"/>
            <a:ext cx="8464126" cy="730608"/>
          </a:xfrm>
          <a:prstGeom prst="rect">
            <a:avLst/>
          </a:prstGeom>
          <a:solidFill>
            <a:schemeClr val="bg1">
              <a:lumMod val="75000"/>
              <a:alpha val="50195"/>
            </a:schemeClr>
          </a:solidFill>
          <a:ln w="12700" algn="ctr">
            <a:noFill/>
            <a:miter lim="800000"/>
            <a:headEnd/>
            <a:tailEnd/>
          </a:ln>
        </p:spPr>
        <p:txBody>
          <a:bodyPr lIns="73590" tIns="73590" rIns="73590" bIns="73590" anchor="ctr"/>
          <a:lstStyle/>
          <a:p>
            <a:pPr marL="361827" indent="-361827" defTabSz="934582" fontAlgn="auto">
              <a:spcBef>
                <a:spcPct val="10000"/>
              </a:spcBef>
              <a:spcAft>
                <a:spcPts val="0"/>
              </a:spcAft>
              <a:tabLst>
                <a:tab pos="361827" algn="l"/>
              </a:tabLst>
              <a:defRPr/>
            </a:pPr>
            <a:r>
              <a:rPr lang="tr-TR" sz="1600" b="1" kern="0" dirty="0" smtClean="0">
                <a:latin typeface="Arial" pitchFamily="34" charset="0"/>
                <a:cs typeface="Arial" pitchFamily="34" charset="0"/>
              </a:rPr>
              <a:t>Araştırma Yöntemi	:       </a:t>
            </a:r>
            <a:r>
              <a:rPr lang="tr-TR" sz="1600" kern="0" dirty="0" smtClean="0">
                <a:latin typeface="Arial" pitchFamily="34" charset="0"/>
                <a:cs typeface="Arial" pitchFamily="34" charset="0"/>
              </a:rPr>
              <a:t>Kantitatif Araştırma</a:t>
            </a:r>
          </a:p>
          <a:p>
            <a:pPr marL="361827" indent="-361827" fontAlgn="auto">
              <a:spcBef>
                <a:spcPct val="10000"/>
              </a:spcBef>
              <a:spcAft>
                <a:spcPts val="0"/>
              </a:spcAft>
              <a:tabLst>
                <a:tab pos="361827" algn="l"/>
              </a:tabLst>
              <a:defRPr/>
            </a:pPr>
            <a:r>
              <a:rPr lang="tr-TR" sz="1600" b="1" kern="0" dirty="0" smtClean="0">
                <a:latin typeface="Arial" pitchFamily="34" charset="0"/>
                <a:cs typeface="Arial" pitchFamily="34" charset="0"/>
              </a:rPr>
              <a:t>Veri Toplama Tekniği:</a:t>
            </a:r>
            <a:r>
              <a:rPr lang="tr-TR" sz="1600" kern="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Önceden hazırlanmış soru formuna bağlı </a:t>
            </a:r>
            <a:r>
              <a:rPr lang="tr-TR" sz="1600" b="1" u="sng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yüz yüze görüşmeler</a:t>
            </a:r>
            <a:endParaRPr lang="tr-TR" sz="1600" b="1" u="sng" kern="0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79"/>
          <p:cNvSpPr>
            <a:spLocks noChangeArrowheads="1"/>
          </p:cNvSpPr>
          <p:nvPr/>
        </p:nvSpPr>
        <p:spPr bwMode="auto">
          <a:xfrm>
            <a:off x="2178348" y="3010493"/>
            <a:ext cx="8464126" cy="2009874"/>
          </a:xfrm>
          <a:prstGeom prst="rect">
            <a:avLst/>
          </a:prstGeom>
          <a:solidFill>
            <a:schemeClr val="bg1">
              <a:lumMod val="75000"/>
              <a:alpha val="50195"/>
            </a:schemeClr>
          </a:solidFill>
          <a:ln w="12700" algn="ctr">
            <a:noFill/>
            <a:miter lim="800000"/>
            <a:headEnd/>
            <a:tailEnd/>
          </a:ln>
        </p:spPr>
        <p:txBody>
          <a:bodyPr lIns="73590" tIns="73590" rIns="73590" bIns="73590" anchor="t"/>
          <a:lstStyle/>
          <a:p>
            <a:pPr marL="354013" indent="-354013">
              <a:tabLst>
                <a:tab pos="354013" algn="l"/>
              </a:tabLst>
            </a:pP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Evren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: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Türkiye genelinde 18 yaş üstü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bireyler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indent="-354013">
              <a:tabLst>
                <a:tab pos="354013" algn="l"/>
              </a:tabLst>
            </a:pP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İller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: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IBBS Düzey-2 temsilen İstanbul, Ankara,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Konya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Bursa, </a:t>
            </a: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indent="-354013">
              <a:tabLst>
                <a:tab pos="354013" algn="l"/>
              </a:tabLst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			Kocaeli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İzmir, Aydın, Manisa,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Tekirdağ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Balıkesir, Adana,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Erzurum,</a:t>
            </a:r>
          </a:p>
          <a:p>
            <a:pPr marL="354013" indent="-354013">
              <a:tabLst>
                <a:tab pos="354013" algn="l"/>
              </a:tabLst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			Antalya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Hatay,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Zonguldak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Samsun, Kastamonu, Kayseri, Ağrı</a:t>
            </a: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indent="-354013">
              <a:tabLst>
                <a:tab pos="354013" algn="l"/>
              </a:tabLst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			Kırıkkale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Trabzon, Gaziantep, Diyarbakır,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Mardin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Malatya,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Bitlis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indent="-354013">
              <a:tabLst>
                <a:tab pos="354013" algn="l"/>
              </a:tabLst>
            </a:pP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Örneklem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		: 1.000		</a:t>
            </a:r>
          </a:p>
          <a:p>
            <a:pPr marL="354013" indent="-354013">
              <a:tabLst>
                <a:tab pos="354013" algn="l"/>
              </a:tabLst>
            </a:pP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Güven Düzeyi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		: %95 		 </a:t>
            </a:r>
          </a:p>
          <a:p>
            <a:pPr marL="354013" indent="-354013">
              <a:tabLst>
                <a:tab pos="354013" algn="l"/>
              </a:tabLst>
            </a:pP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Hata Payı	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	       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±3,0	</a:t>
            </a:r>
            <a:endParaRPr lang="tr-TR" sz="1600" kern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0843" name="Rectangle 6"/>
          <p:cNvSpPr>
            <a:spLocks noChangeArrowheads="1"/>
          </p:cNvSpPr>
          <p:nvPr/>
        </p:nvSpPr>
        <p:spPr bwMode="auto">
          <a:xfrm>
            <a:off x="2178348" y="1371644"/>
            <a:ext cx="8464126" cy="590779"/>
          </a:xfrm>
          <a:prstGeom prst="rect">
            <a:avLst/>
          </a:prstGeom>
          <a:solidFill>
            <a:schemeClr val="bg1">
              <a:lumMod val="75000"/>
              <a:alpha val="49803"/>
            </a:schemeClr>
          </a:solidFill>
          <a:ln w="9525" algn="ctr">
            <a:noFill/>
            <a:miter lim="800000"/>
            <a:headEnd/>
            <a:tailEnd/>
          </a:ln>
        </p:spPr>
        <p:txBody>
          <a:bodyPr lIns="93458" tIns="91986" rIns="93458" bIns="91986" anchor="ctr"/>
          <a:lstStyle/>
          <a:p>
            <a:pPr marL="354013" indent="-354013" defTabSz="557213">
              <a:tabLst>
                <a:tab pos="0" algn="l"/>
                <a:tab pos="2686050" algn="l"/>
                <a:tab pos="2786063" algn="l"/>
              </a:tabLst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Türkiye’de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kamuoyunun toplumsal cinsiyet 	ve kadın ile ilgili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konulara</a:t>
            </a:r>
          </a:p>
          <a:p>
            <a:pPr marL="354013" indent="-354013" defTabSz="557213">
              <a:tabLst>
                <a:tab pos="0" algn="l"/>
                <a:tab pos="2686050" algn="l"/>
                <a:tab pos="2786063" algn="l"/>
              </a:tabLst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yaklaşımlarını saptamak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25 Metin kutusu"/>
          <p:cNvSpPr txBox="1"/>
          <p:nvPr/>
        </p:nvSpPr>
        <p:spPr>
          <a:xfrm>
            <a:off x="2625715" y="664334"/>
            <a:ext cx="6336135" cy="479091"/>
          </a:xfrm>
          <a:prstGeom prst="rect">
            <a:avLst/>
          </a:prstGeom>
          <a:noFill/>
        </p:spPr>
        <p:txBody>
          <a:bodyPr wrap="square" lIns="93458" tIns="46729" rIns="93458" bIns="46729" rtlCol="0" anchor="ctr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Genel Çerçeve</a:t>
            </a:r>
            <a:endParaRPr lang="tr-TR" sz="25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" name="17 Metin kutusu"/>
          <p:cNvSpPr txBox="1"/>
          <p:nvPr/>
        </p:nvSpPr>
        <p:spPr>
          <a:xfrm>
            <a:off x="3330476" y="-15891"/>
            <a:ext cx="7347197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Cinsiyet </a:t>
            </a:r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ve Kadın Algısı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Araştırması| 3</a:t>
            </a:r>
            <a:endParaRPr lang="tr-TR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4" name="Picture 13" descr="Logo - KHA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713" y="62499"/>
            <a:ext cx="1295571" cy="130914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54084"/>
            <a:ext cx="1831873" cy="1831873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  <p:sp>
        <p:nvSpPr>
          <p:cNvPr id="32" name="17 Metin kutusu"/>
          <p:cNvSpPr txBox="1"/>
          <p:nvPr/>
        </p:nvSpPr>
        <p:spPr>
          <a:xfrm>
            <a:off x="3186460" y="-15891"/>
            <a:ext cx="7491213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|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30</a:t>
            </a:r>
            <a:endParaRPr lang="tr-TR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2174947" y="1390618"/>
            <a:ext cx="80163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 smtClean="0">
                <a:solidFill>
                  <a:srgbClr val="000000"/>
                </a:solidFill>
                <a:latin typeface="Verdana" pitchFamily="34" charset="0"/>
              </a:rPr>
              <a:t>Kadın Haklarını ve Politika</a:t>
            </a:r>
          </a:p>
        </p:txBody>
      </p:sp>
      <p:sp>
        <p:nvSpPr>
          <p:cNvPr id="25" name="Text Box 4"/>
          <p:cNvSpPr txBox="1">
            <a:spLocks noChangeArrowheads="1"/>
          </p:cNvSpPr>
          <p:nvPr/>
        </p:nvSpPr>
        <p:spPr bwMode="auto">
          <a:xfrm>
            <a:off x="5775772" y="6388156"/>
            <a:ext cx="814748" cy="19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680" dirty="0">
                <a:solidFill>
                  <a:srgbClr val="000000"/>
                </a:solidFill>
                <a:latin typeface="Verdana" pitchFamily="34" charset="0"/>
              </a:rPr>
              <a:t>Baz : 1000</a:t>
            </a:r>
          </a:p>
        </p:txBody>
      </p:sp>
      <p:graphicFrame>
        <p:nvGraphicFramePr>
          <p:cNvPr id="26" name="7 Grafik"/>
          <p:cNvGraphicFramePr>
            <a:graphicFrameLocks/>
          </p:cNvGraphicFramePr>
          <p:nvPr>
            <p:extLst/>
          </p:nvPr>
        </p:nvGraphicFramePr>
        <p:xfrm>
          <a:off x="1945416" y="2001765"/>
          <a:ext cx="7895789" cy="4065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8" name="14 Metin kutusu"/>
          <p:cNvSpPr txBox="1"/>
          <p:nvPr/>
        </p:nvSpPr>
        <p:spPr>
          <a:xfrm>
            <a:off x="9803333" y="1703808"/>
            <a:ext cx="778726" cy="495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874" dirty="0">
                <a:solidFill>
                  <a:srgbClr val="000000"/>
                </a:solidFill>
                <a:latin typeface="Verdana"/>
              </a:rPr>
              <a:t>Pozitif Değerler Toplamı</a:t>
            </a:r>
          </a:p>
        </p:txBody>
      </p:sp>
      <p:graphicFrame>
        <p:nvGraphicFramePr>
          <p:cNvPr id="33" name="16 Tablo"/>
          <p:cNvGraphicFramePr>
            <a:graphicFrameLocks noGrp="1"/>
          </p:cNvGraphicFramePr>
          <p:nvPr>
            <p:extLst/>
          </p:nvPr>
        </p:nvGraphicFramePr>
        <p:xfrm>
          <a:off x="10061054" y="2149999"/>
          <a:ext cx="395718" cy="3491584"/>
        </p:xfrm>
        <a:graphic>
          <a:graphicData uri="http://schemas.openxmlformats.org/drawingml/2006/table">
            <a:tbl>
              <a:tblPr/>
              <a:tblGrid>
                <a:gridCol w="395718"/>
              </a:tblGrid>
              <a:tr h="436448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83,7</a:t>
                      </a:r>
                    </a:p>
                  </a:txBody>
                  <a:tcPr marL="8937" marR="8937" marT="89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6448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81,7</a:t>
                      </a:r>
                    </a:p>
                  </a:txBody>
                  <a:tcPr marL="8937" marR="8937" marT="89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6448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70,7</a:t>
                      </a:r>
                    </a:p>
                  </a:txBody>
                  <a:tcPr marL="8937" marR="8937" marT="89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6448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69,4</a:t>
                      </a:r>
                    </a:p>
                  </a:txBody>
                  <a:tcPr marL="8937" marR="8937" marT="89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6448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66,2</a:t>
                      </a:r>
                    </a:p>
                  </a:txBody>
                  <a:tcPr marL="8937" marR="8937" marT="89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6448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66,1</a:t>
                      </a:r>
                    </a:p>
                  </a:txBody>
                  <a:tcPr marL="8937" marR="8937" marT="89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6448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37,4</a:t>
                      </a:r>
                    </a:p>
                  </a:txBody>
                  <a:tcPr marL="8937" marR="8937" marT="89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6448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18,3</a:t>
                      </a:r>
                    </a:p>
                  </a:txBody>
                  <a:tcPr marL="8937" marR="8937" marT="89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5" name="5 Metin kutusu"/>
          <p:cNvSpPr txBox="1"/>
          <p:nvPr/>
        </p:nvSpPr>
        <p:spPr>
          <a:xfrm>
            <a:off x="2723972" y="660556"/>
            <a:ext cx="7490048" cy="863812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Kadın Politikaları</a:t>
            </a:r>
          </a:p>
          <a:p>
            <a:pPr algn="ctr"/>
            <a:endParaRPr lang="tr-TR" sz="25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63519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  <p:sp>
        <p:nvSpPr>
          <p:cNvPr id="32" name="17 Metin kutusu"/>
          <p:cNvSpPr txBox="1"/>
          <p:nvPr/>
        </p:nvSpPr>
        <p:spPr>
          <a:xfrm>
            <a:off x="3186460" y="-15891"/>
            <a:ext cx="7491213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|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31</a:t>
            </a:r>
            <a:endParaRPr lang="tr-TR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9" name="Rectangle 10"/>
          <p:cNvSpPr>
            <a:spLocks noChangeArrowheads="1"/>
          </p:cNvSpPr>
          <p:nvPr/>
        </p:nvSpPr>
        <p:spPr bwMode="auto">
          <a:xfrm>
            <a:off x="1687270" y="1562842"/>
            <a:ext cx="8437457" cy="571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 smtClean="0">
                <a:solidFill>
                  <a:srgbClr val="000000"/>
                </a:solidFill>
                <a:latin typeface="Verdana" pitchFamily="34" charset="0"/>
              </a:rPr>
              <a:t>TBMM’de Kadın Milletvekili Yeterliliği </a:t>
            </a:r>
          </a:p>
          <a:p>
            <a:pPr algn="ctr">
              <a:spcBef>
                <a:spcPct val="50000"/>
              </a:spcBef>
            </a:pPr>
            <a:r>
              <a:rPr lang="tr-TR" sz="874" dirty="0">
                <a:solidFill>
                  <a:srgbClr val="808080"/>
                </a:solidFill>
                <a:latin typeface="Verdana"/>
              </a:rPr>
              <a:t>Sizce şu anda Türkiye Büyük Millet Meclisi’ndeki yeterince kadın milletvekili var mı? </a:t>
            </a:r>
          </a:p>
        </p:txBody>
      </p:sp>
      <p:graphicFrame>
        <p:nvGraphicFramePr>
          <p:cNvPr id="33" name="14 Grafik"/>
          <p:cNvGraphicFramePr/>
          <p:nvPr>
            <p:extLst/>
          </p:nvPr>
        </p:nvGraphicFramePr>
        <p:xfrm>
          <a:off x="1856751" y="2077288"/>
          <a:ext cx="3200836" cy="28045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4" name="Tablo 14"/>
          <p:cNvGraphicFramePr>
            <a:graphicFrameLocks noGrp="1"/>
          </p:cNvGraphicFramePr>
          <p:nvPr>
            <p:extLst/>
          </p:nvPr>
        </p:nvGraphicFramePr>
        <p:xfrm>
          <a:off x="6714852" y="5883680"/>
          <a:ext cx="1266696" cy="2377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9131"/>
                <a:gridCol w="355333"/>
                <a:gridCol w="422232"/>
              </a:tblGrid>
              <a:tr h="12179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 dirty="0" smtClean="0">
                          <a:effectLst/>
                          <a:latin typeface="+mj-lt"/>
                        </a:rPr>
                        <a:t>Baz</a:t>
                      </a:r>
                      <a:endParaRPr lang="tr-TR" sz="700" b="1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ctr"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Erkek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Kadın</a:t>
                      </a:r>
                      <a:r>
                        <a:rPr lang="tr-TR" sz="700" b="0" i="0" u="none" strike="noStrike" baseline="0" dirty="0" smtClean="0">
                          <a:effectLst/>
                          <a:latin typeface="+mj-lt"/>
                        </a:rPr>
                        <a:t> 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2869">
                <a:tc vMerge="1">
                  <a:txBody>
                    <a:bodyPr/>
                    <a:lstStyle/>
                    <a:p>
                      <a:pPr algn="ctr" fontAlgn="b"/>
                      <a:endParaRPr lang="tr-TR" sz="1000" b="1" i="0" u="none" strike="noStrike" dirty="0">
                        <a:effectLst/>
                        <a:latin typeface="Arial Tur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498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502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2630813" y="5805568"/>
            <a:ext cx="843438" cy="19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680" dirty="0">
                <a:solidFill>
                  <a:srgbClr val="000000"/>
                </a:solidFill>
                <a:latin typeface="Verdana" pitchFamily="34" charset="0"/>
              </a:rPr>
              <a:t>Baz : 1000</a:t>
            </a:r>
          </a:p>
        </p:txBody>
      </p:sp>
      <p:graphicFrame>
        <p:nvGraphicFramePr>
          <p:cNvPr id="43" name="Object 8"/>
          <p:cNvGraphicFramePr>
            <a:graphicFrameLocks noChangeAspect="1"/>
          </p:cNvGraphicFramePr>
          <p:nvPr>
            <p:extLst/>
          </p:nvPr>
        </p:nvGraphicFramePr>
        <p:xfrm>
          <a:off x="5635812" y="2169662"/>
          <a:ext cx="3851780" cy="34312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3" name="5 Metin kutusu"/>
          <p:cNvSpPr txBox="1"/>
          <p:nvPr/>
        </p:nvSpPr>
        <p:spPr>
          <a:xfrm>
            <a:off x="2723972" y="660556"/>
            <a:ext cx="7490048" cy="863812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Kadın ve Siyaset</a:t>
            </a:r>
          </a:p>
          <a:p>
            <a:pPr algn="ctr"/>
            <a:endParaRPr lang="tr-TR" sz="25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480502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  <p:sp>
        <p:nvSpPr>
          <p:cNvPr id="32" name="17 Metin kutusu"/>
          <p:cNvSpPr txBox="1"/>
          <p:nvPr/>
        </p:nvSpPr>
        <p:spPr>
          <a:xfrm>
            <a:off x="3186460" y="-15891"/>
            <a:ext cx="7491213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|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32</a:t>
            </a:r>
            <a:endParaRPr lang="tr-TR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1687270" y="1433061"/>
            <a:ext cx="8437457" cy="571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 smtClean="0">
                <a:solidFill>
                  <a:srgbClr val="000000"/>
                </a:solidFill>
                <a:latin typeface="Verdana" pitchFamily="34" charset="0"/>
              </a:rPr>
              <a:t>TBMM’de Kadın Milletvekilini Destekleme</a:t>
            </a:r>
          </a:p>
          <a:p>
            <a:pPr algn="ctr">
              <a:spcBef>
                <a:spcPct val="50000"/>
              </a:spcBef>
            </a:pPr>
            <a:r>
              <a:rPr lang="tr-TR" sz="874" dirty="0" smtClean="0">
                <a:solidFill>
                  <a:srgbClr val="808080"/>
                </a:solidFill>
                <a:latin typeface="Verdana"/>
              </a:rPr>
              <a:t>Mecliste </a:t>
            </a:r>
            <a:r>
              <a:rPr lang="tr-TR" sz="874" dirty="0">
                <a:solidFill>
                  <a:srgbClr val="808080"/>
                </a:solidFill>
                <a:latin typeface="Verdana"/>
              </a:rPr>
              <a:t>daha fazla kadın vekil olmalı” ifadesine katılma derecenizi karta bakarak belirtir misiniz? </a:t>
            </a:r>
          </a:p>
        </p:txBody>
      </p:sp>
      <p:graphicFrame>
        <p:nvGraphicFramePr>
          <p:cNvPr id="13" name="Object 8"/>
          <p:cNvGraphicFramePr>
            <a:graphicFrameLocks noChangeAspect="1"/>
          </p:cNvGraphicFramePr>
          <p:nvPr>
            <p:extLst/>
          </p:nvPr>
        </p:nvGraphicFramePr>
        <p:xfrm>
          <a:off x="5197327" y="2227782"/>
          <a:ext cx="4172832" cy="38845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7196342" y="2278084"/>
            <a:ext cx="2335611" cy="1401306"/>
          </a:xfrm>
          <a:prstGeom prst="rect">
            <a:avLst/>
          </a:prstGeom>
          <a:noFill/>
          <a:ln w="12700">
            <a:solidFill>
              <a:srgbClr val="008080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7196342" y="4271552"/>
            <a:ext cx="2335611" cy="1278764"/>
          </a:xfrm>
          <a:prstGeom prst="rect">
            <a:avLst/>
          </a:prstGeom>
          <a:noFill/>
          <a:ln w="12700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16" name="22 Metin kutusu"/>
          <p:cNvSpPr txBox="1"/>
          <p:nvPr/>
        </p:nvSpPr>
        <p:spPr>
          <a:xfrm>
            <a:off x="8528527" y="4410322"/>
            <a:ext cx="1179031" cy="24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1020" dirty="0">
                <a:solidFill>
                  <a:srgbClr val="FF0000"/>
                </a:solidFill>
                <a:latin typeface="Verdana"/>
              </a:rPr>
              <a:t>Kadın: %5,2</a:t>
            </a:r>
          </a:p>
        </p:txBody>
      </p:sp>
      <p:sp>
        <p:nvSpPr>
          <p:cNvPr id="17" name="29 Metin kutusu"/>
          <p:cNvSpPr txBox="1"/>
          <p:nvPr/>
        </p:nvSpPr>
        <p:spPr>
          <a:xfrm>
            <a:off x="7099443" y="2109411"/>
            <a:ext cx="2282780" cy="22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874" dirty="0">
                <a:solidFill>
                  <a:srgbClr val="4597A0"/>
                </a:solidFill>
                <a:latin typeface="Verdana"/>
              </a:rPr>
              <a:t>Net Yeterlilik Skoru Erkek : 56,5</a:t>
            </a:r>
          </a:p>
        </p:txBody>
      </p:sp>
      <p:sp>
        <p:nvSpPr>
          <p:cNvPr id="18" name="16 Metin kutusu"/>
          <p:cNvSpPr txBox="1"/>
          <p:nvPr/>
        </p:nvSpPr>
        <p:spPr>
          <a:xfrm>
            <a:off x="8379922" y="2436498"/>
            <a:ext cx="1248930" cy="24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1020" dirty="0">
                <a:solidFill>
                  <a:srgbClr val="4597A0"/>
                </a:solidFill>
                <a:latin typeface="Verdana"/>
              </a:rPr>
              <a:t>Erkek: %65,5</a:t>
            </a:r>
            <a:endParaRPr lang="tr-TR" sz="1068" dirty="0">
              <a:solidFill>
                <a:srgbClr val="4597A0"/>
              </a:solidFill>
              <a:latin typeface="Verdana"/>
            </a:endParaRPr>
          </a:p>
        </p:txBody>
      </p:sp>
      <p:sp>
        <p:nvSpPr>
          <p:cNvPr id="19" name="18 Metin kutusu"/>
          <p:cNvSpPr txBox="1"/>
          <p:nvPr/>
        </p:nvSpPr>
        <p:spPr>
          <a:xfrm>
            <a:off x="8528527" y="4271553"/>
            <a:ext cx="1258940" cy="24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1020" dirty="0">
                <a:solidFill>
                  <a:srgbClr val="4597A0"/>
                </a:solidFill>
                <a:latin typeface="Verdana"/>
              </a:rPr>
              <a:t>Erkek: %9,0</a:t>
            </a:r>
          </a:p>
        </p:txBody>
      </p:sp>
      <p:sp>
        <p:nvSpPr>
          <p:cNvPr id="20" name="19 Metin kutusu"/>
          <p:cNvSpPr txBox="1"/>
          <p:nvPr/>
        </p:nvSpPr>
        <p:spPr>
          <a:xfrm>
            <a:off x="8379922" y="2297728"/>
            <a:ext cx="1248930" cy="24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1020" dirty="0">
                <a:solidFill>
                  <a:srgbClr val="FF0000"/>
                </a:solidFill>
                <a:latin typeface="Verdana"/>
              </a:rPr>
              <a:t>Kadın: %79,5</a:t>
            </a:r>
          </a:p>
        </p:txBody>
      </p:sp>
      <p:graphicFrame>
        <p:nvGraphicFramePr>
          <p:cNvPr id="2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343120597"/>
              </p:ext>
            </p:extLst>
          </p:nvPr>
        </p:nvGraphicFramePr>
        <p:xfrm>
          <a:off x="1326930" y="2219984"/>
          <a:ext cx="4401674" cy="3955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2" name="21 Dikdörtgen"/>
          <p:cNvSpPr/>
          <p:nvPr/>
        </p:nvSpPr>
        <p:spPr>
          <a:xfrm>
            <a:off x="2877055" y="2005502"/>
            <a:ext cx="2045753" cy="2492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020" dirty="0">
                <a:solidFill>
                  <a:srgbClr val="000000"/>
                </a:solidFill>
                <a:latin typeface="Verdana"/>
              </a:rPr>
              <a:t>Net Yeterlilik Skoru: % 62,4</a:t>
            </a:r>
          </a:p>
        </p:txBody>
      </p:sp>
      <p:sp>
        <p:nvSpPr>
          <p:cNvPr id="23" name="29 Metin kutusu"/>
          <p:cNvSpPr txBox="1"/>
          <p:nvPr/>
        </p:nvSpPr>
        <p:spPr>
          <a:xfrm>
            <a:off x="7053357" y="1995778"/>
            <a:ext cx="2328865" cy="22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r-TR" sz="874" dirty="0">
                <a:solidFill>
                  <a:srgbClr val="00B050"/>
                </a:solidFill>
                <a:latin typeface="Verdana"/>
              </a:rPr>
              <a:t> </a:t>
            </a:r>
            <a:r>
              <a:rPr lang="tr-TR" sz="874" dirty="0">
                <a:solidFill>
                  <a:srgbClr val="FF0000"/>
                </a:solidFill>
                <a:latin typeface="Verdana"/>
              </a:rPr>
              <a:t>Net Yeterlilik Skoru Kadın : 74,3</a:t>
            </a:r>
          </a:p>
        </p:txBody>
      </p:sp>
      <p:sp>
        <p:nvSpPr>
          <p:cNvPr id="25" name="5 Metin kutusu"/>
          <p:cNvSpPr txBox="1"/>
          <p:nvPr/>
        </p:nvSpPr>
        <p:spPr>
          <a:xfrm>
            <a:off x="2723972" y="660556"/>
            <a:ext cx="7490048" cy="863812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Kadın ve Siyaset</a:t>
            </a:r>
          </a:p>
          <a:p>
            <a:pPr algn="ctr"/>
            <a:endParaRPr lang="tr-TR" sz="25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737946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  <p:sp>
        <p:nvSpPr>
          <p:cNvPr id="32" name="17 Metin kutusu"/>
          <p:cNvSpPr txBox="1"/>
          <p:nvPr/>
        </p:nvSpPr>
        <p:spPr>
          <a:xfrm>
            <a:off x="3186460" y="-15891"/>
            <a:ext cx="7491213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|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33</a:t>
            </a:r>
            <a:endParaRPr lang="tr-TR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5668395" y="6380406"/>
            <a:ext cx="812801" cy="19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680" dirty="0">
                <a:solidFill>
                  <a:srgbClr val="000000"/>
                </a:solidFill>
                <a:latin typeface="Verdana" pitchFamily="34" charset="0"/>
              </a:rPr>
              <a:t>Baz : 1000</a:t>
            </a:r>
          </a:p>
        </p:txBody>
      </p:sp>
      <p:graphicFrame>
        <p:nvGraphicFramePr>
          <p:cNvPr id="18" name="7 Grafik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576098832"/>
              </p:ext>
            </p:extLst>
          </p:nvPr>
        </p:nvGraphicFramePr>
        <p:xfrm>
          <a:off x="1843909" y="1751251"/>
          <a:ext cx="7930376" cy="40306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9" name="14 Metin kutusu"/>
          <p:cNvSpPr txBox="1"/>
          <p:nvPr/>
        </p:nvSpPr>
        <p:spPr>
          <a:xfrm>
            <a:off x="9766200" y="2031524"/>
            <a:ext cx="776865" cy="495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874" dirty="0">
                <a:solidFill>
                  <a:srgbClr val="000000"/>
                </a:solidFill>
                <a:latin typeface="Verdana"/>
              </a:rPr>
              <a:t>Pozitif Değerler Toplamı</a:t>
            </a:r>
          </a:p>
        </p:txBody>
      </p:sp>
      <p:graphicFrame>
        <p:nvGraphicFramePr>
          <p:cNvPr id="34" name="16 Tablo"/>
          <p:cNvGraphicFramePr>
            <a:graphicFrameLocks noGrp="1"/>
          </p:cNvGraphicFramePr>
          <p:nvPr>
            <p:extLst/>
          </p:nvPr>
        </p:nvGraphicFramePr>
        <p:xfrm>
          <a:off x="9968577" y="2365400"/>
          <a:ext cx="394773" cy="3416504"/>
        </p:xfrm>
        <a:graphic>
          <a:graphicData uri="http://schemas.openxmlformats.org/drawingml/2006/table">
            <a:tbl>
              <a:tblPr/>
              <a:tblGrid>
                <a:gridCol w="394773"/>
              </a:tblGrid>
              <a:tr h="854126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67,3</a:t>
                      </a:r>
                    </a:p>
                  </a:txBody>
                  <a:tcPr marL="8916" marR="8916" marT="89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4126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64,5</a:t>
                      </a:r>
                    </a:p>
                  </a:txBody>
                  <a:tcPr marL="8916" marR="8916" marT="89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4126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27,7</a:t>
                      </a:r>
                    </a:p>
                  </a:txBody>
                  <a:tcPr marL="8916" marR="8916" marT="89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4126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12,5</a:t>
                      </a:r>
                    </a:p>
                  </a:txBody>
                  <a:tcPr marL="8916" marR="8916" marT="89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5" name="5 Metin kutusu"/>
          <p:cNvSpPr txBox="1"/>
          <p:nvPr/>
        </p:nvSpPr>
        <p:spPr>
          <a:xfrm>
            <a:off x="2723972" y="660556"/>
            <a:ext cx="7490048" cy="863812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Kadın ve Siyaset</a:t>
            </a:r>
          </a:p>
          <a:p>
            <a:pPr algn="ctr"/>
            <a:endParaRPr lang="tr-TR" sz="25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874741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Metin kutusu"/>
          <p:cNvSpPr txBox="1"/>
          <p:nvPr/>
        </p:nvSpPr>
        <p:spPr>
          <a:xfrm>
            <a:off x="2690244" y="637604"/>
            <a:ext cx="6336135" cy="479091"/>
          </a:xfrm>
          <a:prstGeom prst="rect">
            <a:avLst/>
          </a:prstGeom>
          <a:noFill/>
        </p:spPr>
        <p:txBody>
          <a:bodyPr wrap="square" lIns="93458" tIns="46729" rIns="93458" bIns="46729" rtlCol="0" anchor="ctr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Demografi</a:t>
            </a:r>
            <a:endParaRPr lang="tr-TR" sz="25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" name="17 Metin kutusu"/>
          <p:cNvSpPr txBox="1"/>
          <p:nvPr/>
        </p:nvSpPr>
        <p:spPr>
          <a:xfrm>
            <a:off x="3618508" y="-15891"/>
            <a:ext cx="7059165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|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</a:t>
            </a:r>
            <a:endParaRPr lang="tr-TR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1242244" y="1447703"/>
            <a:ext cx="288736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tr-TR" b="1" dirty="0" smtClean="0">
                <a:solidFill>
                  <a:srgbClr val="000000"/>
                </a:solidFill>
                <a:latin typeface="Verdana"/>
              </a:rPr>
              <a:t>Sosyo </a:t>
            </a:r>
            <a:r>
              <a:rPr lang="tr-TR" b="1" dirty="0">
                <a:solidFill>
                  <a:srgbClr val="000000"/>
                </a:solidFill>
                <a:latin typeface="Verdana"/>
              </a:rPr>
              <a:t>Ekonomik </a:t>
            </a:r>
            <a:r>
              <a:rPr lang="tr-TR" b="1" dirty="0" smtClean="0">
                <a:solidFill>
                  <a:srgbClr val="000000"/>
                </a:solidFill>
                <a:latin typeface="Verdana"/>
              </a:rPr>
              <a:t>Statü Dağılımı</a:t>
            </a:r>
            <a:endParaRPr lang="tr-TR" b="1" dirty="0">
              <a:solidFill>
                <a:srgbClr val="000000"/>
              </a:solidFill>
              <a:latin typeface="Verdana"/>
            </a:endParaRPr>
          </a:p>
        </p:txBody>
      </p:sp>
      <p:graphicFrame>
        <p:nvGraphicFramePr>
          <p:cNvPr id="1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411880037"/>
              </p:ext>
            </p:extLst>
          </p:nvPr>
        </p:nvGraphicFramePr>
        <p:xfrm>
          <a:off x="1390528" y="2094034"/>
          <a:ext cx="2590800" cy="4307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4332848" y="1447703"/>
            <a:ext cx="3048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tr-TR" b="1" dirty="0" smtClean="0">
                <a:solidFill>
                  <a:srgbClr val="000000"/>
                </a:solidFill>
                <a:latin typeface="Verdana"/>
              </a:rPr>
              <a:t>Eğitim Durumu</a:t>
            </a:r>
            <a:endParaRPr lang="tr-TR" b="1" dirty="0">
              <a:solidFill>
                <a:srgbClr val="000000"/>
              </a:solidFill>
              <a:latin typeface="Verdana"/>
            </a:endParaRPr>
          </a:p>
        </p:txBody>
      </p:sp>
      <p:graphicFrame>
        <p:nvGraphicFramePr>
          <p:cNvPr id="2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422974937"/>
              </p:ext>
            </p:extLst>
          </p:nvPr>
        </p:nvGraphicFramePr>
        <p:xfrm>
          <a:off x="2826420" y="1989612"/>
          <a:ext cx="4419600" cy="4307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7020807" y="1447703"/>
            <a:ext cx="343846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b="1" dirty="0" smtClean="0">
                <a:solidFill>
                  <a:srgbClr val="000000"/>
                </a:solidFill>
                <a:latin typeface="Verdana" pitchFamily="34" charset="0"/>
              </a:rPr>
              <a:t>Medeni Durum</a:t>
            </a:r>
          </a:p>
        </p:txBody>
      </p:sp>
      <p:graphicFrame>
        <p:nvGraphicFramePr>
          <p:cNvPr id="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816127575"/>
              </p:ext>
            </p:extLst>
          </p:nvPr>
        </p:nvGraphicFramePr>
        <p:xfrm>
          <a:off x="7017660" y="1974615"/>
          <a:ext cx="3441608" cy="4230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8258238" y="6207993"/>
            <a:ext cx="868363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700" b="0" dirty="0">
                <a:solidFill>
                  <a:srgbClr val="000000"/>
                </a:solidFill>
                <a:latin typeface="Verdana" pitchFamily="34" charset="0"/>
              </a:rPr>
              <a:t>Baz : </a:t>
            </a:r>
            <a:r>
              <a:rPr lang="tr-TR" sz="700" b="0" dirty="0" smtClean="0">
                <a:solidFill>
                  <a:srgbClr val="000000"/>
                </a:solidFill>
                <a:latin typeface="Verdana" pitchFamily="34" charset="0"/>
              </a:rPr>
              <a:t>1000</a:t>
            </a:r>
            <a:endParaRPr lang="tr-TR" sz="700" b="0" dirty="0">
              <a:solidFill>
                <a:srgbClr val="000000"/>
              </a:solidFill>
              <a:latin typeface="Verdana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59373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Metin kutusu"/>
          <p:cNvSpPr txBox="1"/>
          <p:nvPr/>
        </p:nvSpPr>
        <p:spPr>
          <a:xfrm>
            <a:off x="2737762" y="666186"/>
            <a:ext cx="6336135" cy="479091"/>
          </a:xfrm>
          <a:prstGeom prst="rect">
            <a:avLst/>
          </a:prstGeom>
          <a:noFill/>
        </p:spPr>
        <p:txBody>
          <a:bodyPr wrap="square" lIns="93458" tIns="46729" rIns="93458" bIns="46729" rtlCol="0" anchor="ctr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Demografi</a:t>
            </a:r>
            <a:endParaRPr lang="tr-TR" sz="25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" name="17 Metin kutusu"/>
          <p:cNvSpPr txBox="1"/>
          <p:nvPr/>
        </p:nvSpPr>
        <p:spPr>
          <a:xfrm>
            <a:off x="3618508" y="-15891"/>
            <a:ext cx="7059165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| 5</a:t>
            </a:r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163474728"/>
              </p:ext>
            </p:extLst>
          </p:nvPr>
        </p:nvGraphicFramePr>
        <p:xfrm>
          <a:off x="1644453" y="1994385"/>
          <a:ext cx="3747091" cy="4177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653667248"/>
              </p:ext>
            </p:extLst>
          </p:nvPr>
        </p:nvGraphicFramePr>
        <p:xfrm>
          <a:off x="6256675" y="2036973"/>
          <a:ext cx="3466281" cy="4177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1886579" y="1236672"/>
            <a:ext cx="33010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tr-TR" b="1" dirty="0" smtClean="0">
                <a:solidFill>
                  <a:srgbClr val="000000"/>
                </a:solidFill>
                <a:latin typeface="Verdana"/>
              </a:rPr>
              <a:t>Hane Geliri</a:t>
            </a:r>
            <a:endParaRPr lang="tr-TR" b="1" dirty="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1552321" y="1523195"/>
            <a:ext cx="101107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</a:pPr>
            <a:r>
              <a:rPr lang="tr-TR" sz="1000" dirty="0" smtClean="0">
                <a:solidFill>
                  <a:srgbClr val="000000"/>
                </a:solidFill>
                <a:latin typeface="Verdana"/>
              </a:rPr>
              <a:t>Yaş Ortalaması</a:t>
            </a:r>
            <a:endParaRPr lang="tr-TR" sz="1000" dirty="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2644789" y="1723250"/>
            <a:ext cx="108012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</a:pPr>
            <a:r>
              <a:rPr lang="tr-TR" sz="1000" dirty="0" smtClean="0">
                <a:solidFill>
                  <a:srgbClr val="000000"/>
                </a:solidFill>
                <a:latin typeface="Verdana"/>
              </a:rPr>
              <a:t>2.719,4 </a:t>
            </a:r>
            <a:endParaRPr lang="tr-TR" sz="1000" dirty="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6204060" y="1203900"/>
            <a:ext cx="290269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tr-TR" b="1" dirty="0" smtClean="0">
                <a:solidFill>
                  <a:srgbClr val="000000"/>
                </a:solidFill>
                <a:latin typeface="Verdana"/>
              </a:rPr>
              <a:t>Hanedeki Kişi Sayısı </a:t>
            </a:r>
            <a:endParaRPr lang="tr-TR" b="1" dirty="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3" name="Text Box 20"/>
          <p:cNvSpPr txBox="1">
            <a:spLocks noChangeArrowheads="1"/>
          </p:cNvSpPr>
          <p:nvPr/>
        </p:nvSpPr>
        <p:spPr bwMode="auto">
          <a:xfrm>
            <a:off x="6104275" y="1606004"/>
            <a:ext cx="101107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</a:pPr>
            <a:r>
              <a:rPr lang="tr-TR" sz="1000" dirty="0" smtClean="0">
                <a:solidFill>
                  <a:srgbClr val="000000"/>
                </a:solidFill>
                <a:latin typeface="Verdana"/>
              </a:rPr>
              <a:t>Ortalama Kişi Sayısı</a:t>
            </a:r>
            <a:endParaRPr lang="tr-TR" sz="1000" dirty="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4" name="Text Box 20"/>
          <p:cNvSpPr txBox="1">
            <a:spLocks noChangeArrowheads="1"/>
          </p:cNvSpPr>
          <p:nvPr/>
        </p:nvSpPr>
        <p:spPr bwMode="auto">
          <a:xfrm>
            <a:off x="7115348" y="1682948"/>
            <a:ext cx="108012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</a:pPr>
            <a:r>
              <a:rPr lang="tr-TR" sz="1000" dirty="0" smtClean="0">
                <a:solidFill>
                  <a:srgbClr val="000000"/>
                </a:solidFill>
                <a:latin typeface="Verdana"/>
              </a:rPr>
              <a:t>3,4</a:t>
            </a:r>
            <a:endParaRPr lang="tr-TR" sz="1000" dirty="0">
              <a:solidFill>
                <a:srgbClr val="000000"/>
              </a:solidFill>
              <a:latin typeface="Verdana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310273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  <p:sp>
        <p:nvSpPr>
          <p:cNvPr id="31" name="5 Metin kutusu"/>
          <p:cNvSpPr txBox="1"/>
          <p:nvPr/>
        </p:nvSpPr>
        <p:spPr>
          <a:xfrm>
            <a:off x="2609180" y="655600"/>
            <a:ext cx="7490048" cy="863812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Genel Durumu</a:t>
            </a:r>
          </a:p>
          <a:p>
            <a:pPr algn="ctr"/>
            <a:endParaRPr lang="tr-TR" sz="25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2" name="17 Metin kutusu"/>
          <p:cNvSpPr txBox="1"/>
          <p:nvPr/>
        </p:nvSpPr>
        <p:spPr>
          <a:xfrm>
            <a:off x="3186460" y="-15891"/>
            <a:ext cx="7491213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|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</a:t>
            </a:r>
            <a:endParaRPr lang="tr-TR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9" name="Rectangle 10"/>
          <p:cNvSpPr>
            <a:spLocks noChangeArrowheads="1"/>
          </p:cNvSpPr>
          <p:nvPr/>
        </p:nvSpPr>
        <p:spPr bwMode="auto">
          <a:xfrm>
            <a:off x="2609180" y="1622759"/>
            <a:ext cx="7263258" cy="503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 smtClean="0">
                <a:solidFill>
                  <a:srgbClr val="000000"/>
                </a:solidFill>
                <a:latin typeface="Verdana" pitchFamily="34" charset="0"/>
              </a:rPr>
              <a:t>Cinsiyet Eşitliği Durumu</a:t>
            </a:r>
          </a:p>
          <a:p>
            <a:pPr algn="ctr"/>
            <a:r>
              <a:rPr lang="tr-TR" sz="874" dirty="0">
                <a:solidFill>
                  <a:srgbClr val="808080"/>
                </a:solidFill>
                <a:latin typeface="Verdana"/>
              </a:rPr>
              <a:t>Sizce, Türkiye toplumunda şu anda kadın ve erkek eşit midir? </a:t>
            </a:r>
            <a:endParaRPr lang="tr-TR" sz="874" dirty="0">
              <a:solidFill>
                <a:srgbClr val="000000"/>
              </a:solidFill>
            </a:endParaRPr>
          </a:p>
        </p:txBody>
      </p:sp>
      <p:graphicFrame>
        <p:nvGraphicFramePr>
          <p:cNvPr id="33" name="14 Grafik"/>
          <p:cNvGraphicFramePr/>
          <p:nvPr>
            <p:extLst>
              <p:ext uri="{D42A27DB-BD31-4B8C-83A1-F6EECF244321}">
                <p14:modId xmlns="" xmlns:p14="http://schemas.microsoft.com/office/powerpoint/2010/main" val="3377395915"/>
              </p:ext>
            </p:extLst>
          </p:nvPr>
        </p:nvGraphicFramePr>
        <p:xfrm>
          <a:off x="2330601" y="2460936"/>
          <a:ext cx="3325150" cy="27145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4" name="Tablo 7"/>
          <p:cNvGraphicFramePr>
            <a:graphicFrameLocks noGrp="1"/>
          </p:cNvGraphicFramePr>
          <p:nvPr>
            <p:extLst/>
          </p:nvPr>
        </p:nvGraphicFramePr>
        <p:xfrm>
          <a:off x="5735347" y="5805568"/>
          <a:ext cx="1108653" cy="2080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8103"/>
                <a:gridCol w="310999"/>
                <a:gridCol w="369551"/>
              </a:tblGrid>
              <a:tr h="106601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600" u="none" strike="noStrike" dirty="0" smtClean="0">
                          <a:effectLst/>
                          <a:latin typeface="+mj-lt"/>
                        </a:rPr>
                        <a:t>Baz</a:t>
                      </a:r>
                      <a:endParaRPr lang="tr-TR" sz="600" b="1" i="0" u="none" strike="noStrike" dirty="0">
                        <a:effectLst/>
                        <a:latin typeface="+mj-lt"/>
                      </a:endParaRPr>
                    </a:p>
                  </a:txBody>
                  <a:tcPr marL="8098" marR="8098" marT="8098" marB="0" anchor="ctr"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600" b="0" i="0" u="none" strike="noStrike" dirty="0" smtClean="0">
                          <a:effectLst/>
                          <a:latin typeface="+mj-lt"/>
                        </a:rPr>
                        <a:t>Erkek</a:t>
                      </a:r>
                      <a:endParaRPr lang="tr-TR" sz="600" b="0" i="0" u="none" strike="noStrike" dirty="0">
                        <a:effectLst/>
                        <a:latin typeface="+mj-lt"/>
                      </a:endParaRPr>
                    </a:p>
                  </a:txBody>
                  <a:tcPr marL="8098" marR="8098" marT="8098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600" b="0" i="0" u="none" strike="noStrike" dirty="0" smtClean="0">
                          <a:effectLst/>
                          <a:latin typeface="+mj-lt"/>
                        </a:rPr>
                        <a:t>Kadın</a:t>
                      </a:r>
                      <a:r>
                        <a:rPr lang="tr-TR" sz="600" b="0" i="0" u="none" strike="noStrike" baseline="0" dirty="0" smtClean="0">
                          <a:effectLst/>
                          <a:latin typeface="+mj-lt"/>
                        </a:rPr>
                        <a:t> </a:t>
                      </a:r>
                      <a:endParaRPr lang="tr-TR" sz="600" b="0" i="0" u="none" strike="noStrike" dirty="0">
                        <a:effectLst/>
                        <a:latin typeface="+mj-lt"/>
                      </a:endParaRPr>
                    </a:p>
                  </a:txBody>
                  <a:tcPr marL="8098" marR="8098" marT="8098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1467">
                <a:tc vMerge="1">
                  <a:txBody>
                    <a:bodyPr/>
                    <a:lstStyle/>
                    <a:p>
                      <a:pPr algn="ctr" fontAlgn="b"/>
                      <a:endParaRPr lang="tr-TR" sz="1000" b="1" i="0" u="none" strike="noStrike" dirty="0">
                        <a:effectLst/>
                        <a:latin typeface="Arial Tur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600" b="0" i="0" u="none" strike="noStrike" dirty="0" smtClean="0">
                          <a:effectLst/>
                          <a:latin typeface="+mj-lt"/>
                        </a:rPr>
                        <a:t>498</a:t>
                      </a:r>
                      <a:endParaRPr lang="tr-TR" sz="600" b="0" i="0" u="none" strike="noStrike" dirty="0">
                        <a:effectLst/>
                        <a:latin typeface="+mj-lt"/>
                      </a:endParaRPr>
                    </a:p>
                  </a:txBody>
                  <a:tcPr marL="8098" marR="8098" marT="8098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600" b="0" i="0" u="none" strike="noStrike" dirty="0" smtClean="0">
                          <a:effectLst/>
                          <a:latin typeface="+mj-lt"/>
                        </a:rPr>
                        <a:t>502</a:t>
                      </a:r>
                      <a:endParaRPr lang="tr-TR" sz="600" b="0" i="0" u="none" strike="noStrike" dirty="0">
                        <a:effectLst/>
                        <a:latin typeface="+mj-lt"/>
                      </a:endParaRPr>
                    </a:p>
                  </a:txBody>
                  <a:tcPr marL="8098" marR="8098" marT="8098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5" name="Object 8"/>
          <p:cNvGraphicFramePr>
            <a:graphicFrameLocks noChangeAspect="1"/>
          </p:cNvGraphicFramePr>
          <p:nvPr>
            <p:extLst/>
          </p:nvPr>
        </p:nvGraphicFramePr>
        <p:xfrm>
          <a:off x="7210931" y="2162643"/>
          <a:ext cx="2976930" cy="3399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7" name="Sağ Ok 9"/>
          <p:cNvSpPr/>
          <p:nvPr/>
        </p:nvSpPr>
        <p:spPr bwMode="auto">
          <a:xfrm>
            <a:off x="6069060" y="3673686"/>
            <a:ext cx="570288" cy="430053"/>
          </a:xfrm>
          <a:prstGeom prst="righ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8815" tIns="44408" rIns="88815" bIns="44408" numCol="1" rtlCol="0" anchor="t" anchorCtr="0" compatLnSpc="1">
            <a:prstTxWarp prst="textNoShape">
              <a:avLst/>
            </a:prstTxWarp>
          </a:bodyPr>
          <a:lstStyle/>
          <a:p>
            <a:pPr algn="r" defTabSz="888157"/>
            <a:endParaRPr lang="tr-TR" sz="1748" b="1"/>
          </a:p>
        </p:txBody>
      </p:sp>
    </p:spTree>
    <p:extLst>
      <p:ext uri="{BB962C8B-B14F-4D97-AF65-F5344CB8AC3E}">
        <p14:creationId xmlns="" xmlns:p14="http://schemas.microsoft.com/office/powerpoint/2010/main" val="5516746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Metin kutusu"/>
          <p:cNvSpPr txBox="1"/>
          <p:nvPr/>
        </p:nvSpPr>
        <p:spPr>
          <a:xfrm>
            <a:off x="2538388" y="649108"/>
            <a:ext cx="7418040" cy="479091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Kadınların En Büyük Sorunu</a:t>
            </a:r>
            <a:endParaRPr lang="tr-TR" sz="25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" name="17 Metin kutusu"/>
          <p:cNvSpPr txBox="1"/>
          <p:nvPr/>
        </p:nvSpPr>
        <p:spPr>
          <a:xfrm>
            <a:off x="3762524" y="-15891"/>
            <a:ext cx="6915149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| 7</a:t>
            </a:r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1830326" y="1556236"/>
            <a:ext cx="84524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 smtClean="0">
                <a:solidFill>
                  <a:srgbClr val="000000"/>
                </a:solidFill>
                <a:latin typeface="Verdana" pitchFamily="34" charset="0"/>
              </a:rPr>
              <a:t>Kadınların Toplumda Yaşadığı En Büyük Sorunlar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5647310" y="6429375"/>
            <a:ext cx="868363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700" b="0" dirty="0">
                <a:solidFill>
                  <a:srgbClr val="000000"/>
                </a:solidFill>
                <a:latin typeface="Verdana" pitchFamily="34" charset="0"/>
              </a:rPr>
              <a:t>Baz : </a:t>
            </a:r>
            <a:r>
              <a:rPr lang="tr-TR" sz="700" b="0" dirty="0" smtClean="0">
                <a:solidFill>
                  <a:srgbClr val="000000"/>
                </a:solidFill>
                <a:latin typeface="Verdana" pitchFamily="34" charset="0"/>
              </a:rPr>
              <a:t>1000</a:t>
            </a:r>
            <a:endParaRPr lang="tr-TR" sz="700" b="0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10" name="Metin kutusu 7"/>
          <p:cNvSpPr txBox="1"/>
          <p:nvPr/>
        </p:nvSpPr>
        <p:spPr>
          <a:xfrm>
            <a:off x="4573780" y="6100747"/>
            <a:ext cx="296557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700" b="0" dirty="0" smtClean="0">
                <a:solidFill>
                  <a:srgbClr val="000000"/>
                </a:solidFill>
                <a:latin typeface="Verdana"/>
              </a:rPr>
              <a:t>Birden fazla cevap verildiği için toplam %100’ü geçmiştir.</a:t>
            </a:r>
            <a:endParaRPr lang="tr-TR" sz="700" b="0" dirty="0">
              <a:solidFill>
                <a:srgbClr val="000000"/>
              </a:solidFill>
              <a:latin typeface="Verdana"/>
            </a:endParaRP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961567521"/>
              </p:ext>
            </p:extLst>
          </p:nvPr>
        </p:nvGraphicFramePr>
        <p:xfrm>
          <a:off x="3664456" y="1908208"/>
          <a:ext cx="4729230" cy="4006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5603564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sp>
        <p:nvSpPr>
          <p:cNvPr id="22" name="17 Metin kutusu"/>
          <p:cNvSpPr txBox="1"/>
          <p:nvPr/>
        </p:nvSpPr>
        <p:spPr>
          <a:xfrm>
            <a:off x="3834532" y="-15891"/>
            <a:ext cx="6843141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| </a:t>
            </a:r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8</a:t>
            </a:r>
            <a:endParaRPr lang="tr-TR" sz="1600" b="1" dirty="0" smtClean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9" name="Rectangle 10"/>
          <p:cNvSpPr>
            <a:spLocks noChangeArrowheads="1"/>
          </p:cNvSpPr>
          <p:nvPr/>
        </p:nvSpPr>
        <p:spPr bwMode="auto">
          <a:xfrm>
            <a:off x="1514600" y="1717049"/>
            <a:ext cx="4064470" cy="503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 smtClean="0">
                <a:solidFill>
                  <a:srgbClr val="000000"/>
                </a:solidFill>
                <a:latin typeface="Verdana" pitchFamily="34" charset="0"/>
              </a:rPr>
              <a:t>Eşi ile Tanışma Durumu</a:t>
            </a:r>
          </a:p>
          <a:p>
            <a:pPr lvl="0" algn="ctr"/>
            <a:r>
              <a:rPr lang="tr-TR" sz="874" dirty="0" smtClean="0">
                <a:solidFill>
                  <a:srgbClr val="808080"/>
                </a:solidFill>
                <a:latin typeface="Verdana"/>
              </a:rPr>
              <a:t>Şu </a:t>
            </a:r>
            <a:r>
              <a:rPr lang="tr-TR" sz="874" dirty="0">
                <a:solidFill>
                  <a:srgbClr val="808080"/>
                </a:solidFill>
                <a:latin typeface="Verdana"/>
              </a:rPr>
              <a:t>anki/ eski eşinizle nasıl tanıştınız? </a:t>
            </a:r>
          </a:p>
        </p:txBody>
      </p:sp>
      <p:sp>
        <p:nvSpPr>
          <p:cNvPr id="30" name="Text Box 4"/>
          <p:cNvSpPr txBox="1">
            <a:spLocks noChangeArrowheads="1"/>
          </p:cNvSpPr>
          <p:nvPr/>
        </p:nvSpPr>
        <p:spPr bwMode="auto">
          <a:xfrm>
            <a:off x="4924210" y="6361658"/>
            <a:ext cx="843438" cy="19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680" dirty="0">
                <a:solidFill>
                  <a:srgbClr val="000000"/>
                </a:solidFill>
                <a:latin typeface="Verdana" pitchFamily="34" charset="0"/>
              </a:rPr>
              <a:t>Baz : 641</a:t>
            </a:r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5728294" y="1651358"/>
            <a:ext cx="4453130" cy="503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 smtClean="0">
                <a:solidFill>
                  <a:srgbClr val="000000"/>
                </a:solidFill>
                <a:latin typeface="Verdana" pitchFamily="34" charset="0"/>
              </a:rPr>
              <a:t>Evlilik Öncesi Tanışma Süresi</a:t>
            </a:r>
          </a:p>
          <a:p>
            <a:pPr algn="ctr"/>
            <a:r>
              <a:rPr lang="tr-TR" sz="874" dirty="0">
                <a:solidFill>
                  <a:srgbClr val="808080"/>
                </a:solidFill>
                <a:latin typeface="Verdana"/>
              </a:rPr>
              <a:t>Evlenmeden önce eşinizi ne kadar süre tanıyordunuz? </a:t>
            </a:r>
          </a:p>
        </p:txBody>
      </p:sp>
      <p:graphicFrame>
        <p:nvGraphicFramePr>
          <p:cNvPr id="3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933900201"/>
              </p:ext>
            </p:extLst>
          </p:nvPr>
        </p:nvGraphicFramePr>
        <p:xfrm>
          <a:off x="5546436" y="2430404"/>
          <a:ext cx="4241031" cy="4153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3" name="Metin kutusu 10"/>
          <p:cNvSpPr txBox="1"/>
          <p:nvPr/>
        </p:nvSpPr>
        <p:spPr>
          <a:xfrm>
            <a:off x="5389839" y="1717049"/>
            <a:ext cx="879272" cy="493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874" dirty="0">
                <a:solidFill>
                  <a:srgbClr val="000000"/>
                </a:solidFill>
                <a:latin typeface="Verdana"/>
              </a:rPr>
              <a:t>Ortalama Tanışma Süresi</a:t>
            </a:r>
          </a:p>
        </p:txBody>
      </p:sp>
      <p:graphicFrame>
        <p:nvGraphicFramePr>
          <p:cNvPr id="3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305915781"/>
              </p:ext>
            </p:extLst>
          </p:nvPr>
        </p:nvGraphicFramePr>
        <p:xfrm>
          <a:off x="913569" y="2351389"/>
          <a:ext cx="4814725" cy="4108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36" name="Picture 3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  <p:sp>
        <p:nvSpPr>
          <p:cNvPr id="16" name="5 Metin kutusu"/>
          <p:cNvSpPr txBox="1"/>
          <p:nvPr/>
        </p:nvSpPr>
        <p:spPr>
          <a:xfrm>
            <a:off x="2908082" y="640018"/>
            <a:ext cx="7429482" cy="1633253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Evliliğe  Başlangıç </a:t>
            </a:r>
          </a:p>
          <a:p>
            <a:pPr algn="ctr"/>
            <a:endParaRPr lang="tr-TR" sz="2500" b="1" dirty="0" smtClean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tr-TR" sz="2500" b="1" dirty="0" smtClean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tr-TR" sz="25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84707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2178348" y="18207"/>
            <a:ext cx="8515052" cy="112177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1" name="Picture 10" descr="Logo - KH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" y="18207"/>
            <a:ext cx="1295571" cy="1309145"/>
          </a:xfrm>
          <a:prstGeom prst="rect">
            <a:avLst/>
          </a:prstGeom>
        </p:spPr>
      </p:pic>
      <p:sp>
        <p:nvSpPr>
          <p:cNvPr id="22" name="17 Metin kutusu"/>
          <p:cNvSpPr txBox="1"/>
          <p:nvPr/>
        </p:nvSpPr>
        <p:spPr>
          <a:xfrm>
            <a:off x="3834532" y="-15891"/>
            <a:ext cx="6843141" cy="345772"/>
          </a:xfrm>
          <a:prstGeom prst="rect">
            <a:avLst/>
          </a:prstGeom>
          <a:noFill/>
        </p:spPr>
        <p:txBody>
          <a:bodyPr wrap="square" lIns="98587" tIns="49294" rIns="98587" bIns="49294" rtlCol="0">
            <a:spAutoFit/>
          </a:bodyPr>
          <a:lstStyle/>
          <a:p>
            <a:pPr algn="r"/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Türkiye’de Toplumsal Cinsiyet ve Kadın Algısı Araştırması </a:t>
            </a:r>
            <a:r>
              <a:rPr lang="tr-TR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| </a:t>
            </a:r>
            <a:r>
              <a:rPr lang="tr-TR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9</a:t>
            </a: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1791475" y="1311136"/>
            <a:ext cx="8298683" cy="503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endParaRPr lang="tr-TR" dirty="0" smtClean="0">
              <a:solidFill>
                <a:srgbClr val="000000"/>
              </a:solidFill>
              <a:latin typeface="Verdana" pitchFamily="34" charset="0"/>
            </a:endParaRPr>
          </a:p>
          <a:p>
            <a:pPr algn="ctr"/>
            <a:r>
              <a:rPr lang="tr-TR" sz="874" dirty="0">
                <a:solidFill>
                  <a:srgbClr val="808080"/>
                </a:solidFill>
                <a:latin typeface="Verdana"/>
              </a:rPr>
              <a:t>Evlilik kararını kim verdi? 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>
            <p:extLst/>
          </p:nvPr>
        </p:nvGraphicFramePr>
        <p:xfrm>
          <a:off x="1322028" y="1765305"/>
          <a:ext cx="4313014" cy="4108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2577615" y="6113942"/>
            <a:ext cx="843438" cy="19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680" dirty="0">
                <a:solidFill>
                  <a:srgbClr val="000000"/>
                </a:solidFill>
                <a:latin typeface="Verdana" pitchFamily="34" charset="0"/>
              </a:rPr>
              <a:t>Baz : 641</a:t>
            </a:r>
          </a:p>
        </p:txBody>
      </p:sp>
      <p:sp>
        <p:nvSpPr>
          <p:cNvPr id="16" name="20 Metin kutusu"/>
          <p:cNvSpPr txBox="1"/>
          <p:nvPr/>
        </p:nvSpPr>
        <p:spPr>
          <a:xfrm>
            <a:off x="3807685" y="5259986"/>
            <a:ext cx="1116525" cy="448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777" dirty="0">
                <a:solidFill>
                  <a:srgbClr val="000000"/>
                </a:solidFill>
                <a:latin typeface="Verdana"/>
              </a:rPr>
              <a:t>%4,8’in altındaki değerler grafiğe dahil edilmemiştir.</a:t>
            </a:r>
          </a:p>
        </p:txBody>
      </p:sp>
      <p:graphicFrame>
        <p:nvGraphicFramePr>
          <p:cNvPr id="17" name="Object 18"/>
          <p:cNvGraphicFramePr>
            <a:graphicFrameLocks noChangeAspect="1"/>
          </p:cNvGraphicFramePr>
          <p:nvPr>
            <p:extLst/>
          </p:nvPr>
        </p:nvGraphicFramePr>
        <p:xfrm>
          <a:off x="5569599" y="1916574"/>
          <a:ext cx="4122025" cy="3875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8" name="Tablo 10"/>
          <p:cNvGraphicFramePr>
            <a:graphicFrameLocks noGrp="1"/>
          </p:cNvGraphicFramePr>
          <p:nvPr>
            <p:extLst/>
          </p:nvPr>
        </p:nvGraphicFramePr>
        <p:xfrm>
          <a:off x="5635042" y="5801597"/>
          <a:ext cx="2662079" cy="2318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0964"/>
                <a:gridCol w="560073"/>
                <a:gridCol w="665521"/>
                <a:gridCol w="665521"/>
              </a:tblGrid>
              <a:tr h="11286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 dirty="0" smtClean="0">
                          <a:effectLst/>
                          <a:latin typeface="+mj-lt"/>
                        </a:rPr>
                        <a:t>Baz</a:t>
                      </a:r>
                      <a:endParaRPr lang="tr-TR" sz="700" b="1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ctr"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25</a:t>
                      </a:r>
                      <a:r>
                        <a:rPr lang="tr-TR" sz="700" b="0" i="0" u="none" strike="noStrike" baseline="0" dirty="0" smtClean="0">
                          <a:effectLst/>
                          <a:latin typeface="+mj-lt"/>
                        </a:rPr>
                        <a:t> yaş altı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baseline="0" dirty="0" smtClean="0">
                          <a:effectLst/>
                          <a:latin typeface="+mj-lt"/>
                        </a:rPr>
                        <a:t>25-35 yaş 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36 yaş ve üstü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2869">
                <a:tc vMerge="1">
                  <a:txBody>
                    <a:bodyPr/>
                    <a:lstStyle/>
                    <a:p>
                      <a:pPr algn="ctr" fontAlgn="b"/>
                      <a:endParaRPr lang="tr-TR" sz="1000" b="1" i="0" u="none" strike="noStrike" dirty="0">
                        <a:effectLst/>
                        <a:latin typeface="Arial Tur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15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148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0" i="0" u="none" strike="noStrike" dirty="0" smtClean="0">
                          <a:effectLst/>
                          <a:latin typeface="+mj-lt"/>
                        </a:rPr>
                        <a:t>478</a:t>
                      </a:r>
                      <a:endParaRPr lang="tr-TR" sz="700" b="0" i="0" u="none" strike="noStrike" dirty="0">
                        <a:effectLst/>
                        <a:latin typeface="+mj-lt"/>
                      </a:endParaRPr>
                    </a:p>
                  </a:txBody>
                  <a:tcPr marL="9252" marR="9252" marT="9252" marB="0" anchor="b">
                    <a:lnL w="12700" cap="flat" cmpd="sng" algn="ctr">
                      <a:solidFill>
                        <a:schemeClr val="accent3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657" y="4824002"/>
            <a:ext cx="1963132" cy="1963132"/>
          </a:xfrm>
          <a:prstGeom prst="rect">
            <a:avLst/>
          </a:prstGeom>
        </p:spPr>
      </p:pic>
      <p:sp>
        <p:nvSpPr>
          <p:cNvPr id="20" name="5 Metin kutusu"/>
          <p:cNvSpPr txBox="1"/>
          <p:nvPr/>
        </p:nvSpPr>
        <p:spPr>
          <a:xfrm>
            <a:off x="2330936" y="660889"/>
            <a:ext cx="8117598" cy="479091"/>
          </a:xfrm>
          <a:prstGeom prst="rect">
            <a:avLst/>
          </a:prstGeom>
          <a:noFill/>
        </p:spPr>
        <p:txBody>
          <a:bodyPr wrap="square" lIns="93458" tIns="46729" rIns="93458" bIns="46729" rtlCol="0">
            <a:spAutoFit/>
          </a:bodyPr>
          <a:lstStyle/>
          <a:p>
            <a:pPr algn="ctr"/>
            <a:r>
              <a:rPr lang="tr-TR" sz="25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Evlilik </a:t>
            </a:r>
            <a:r>
              <a:rPr lang="tr-TR" sz="25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Kararı</a:t>
            </a:r>
          </a:p>
        </p:txBody>
      </p:sp>
    </p:spTree>
    <p:extLst>
      <p:ext uri="{BB962C8B-B14F-4D97-AF65-F5344CB8AC3E}">
        <p14:creationId xmlns="" xmlns:p14="http://schemas.microsoft.com/office/powerpoint/2010/main" val="20302522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2_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_Default Design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2_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_Default Design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2816</TotalTime>
  <Words>1425</Words>
  <Application>Microsoft Office PowerPoint</Application>
  <PresentationFormat>Özel</PresentationFormat>
  <Paragraphs>411</Paragraphs>
  <Slides>33</Slides>
  <Notes>31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33</vt:i4>
      </vt:variant>
    </vt:vector>
  </HeadingPairs>
  <TitlesOfParts>
    <vt:vector size="34" baseType="lpstr">
      <vt:lpstr>Ofis Teması</vt:lpstr>
      <vt:lpstr> Kadir Has Üniversitesi  Toplumsal Cinsiyet ve Kadın Çalışmaları Araştırma Merkezi  Türkiye’de Toplumsal Cinsiyet ve Kadın Algısı Araştırması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  <vt:lpstr>Slayt 26</vt:lpstr>
      <vt:lpstr>Slayt 27</vt:lpstr>
      <vt:lpstr>Slayt 28</vt:lpstr>
      <vt:lpstr>Slayt 29</vt:lpstr>
      <vt:lpstr>Slayt 30</vt:lpstr>
      <vt:lpstr>Slayt 31</vt:lpstr>
      <vt:lpstr>Slayt 32</vt:lpstr>
      <vt:lpstr>Slayt 33</vt:lpstr>
    </vt:vector>
  </TitlesOfParts>
  <Company>0000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Yönetici Özeti</dc:title>
  <dc:creator>0000</dc:creator>
  <cp:lastModifiedBy>Vestel</cp:lastModifiedBy>
  <cp:revision>418</cp:revision>
  <dcterms:created xsi:type="dcterms:W3CDTF">2011-01-04T09:50:22Z</dcterms:created>
  <dcterms:modified xsi:type="dcterms:W3CDTF">2015-05-09T17:26:10Z</dcterms:modified>
</cp:coreProperties>
</file>